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3">
  <p:sldMasterIdLst>
    <p:sldMasterId id="2147485197" r:id="rId1"/>
    <p:sldMasterId id="2147485265" r:id="rId2"/>
  </p:sldMasterIdLst>
  <p:notesMasterIdLst>
    <p:notesMasterId r:id="rId32"/>
  </p:notesMasterIdLst>
  <p:handoutMasterIdLst>
    <p:handoutMasterId r:id="rId33"/>
  </p:handoutMasterIdLst>
  <p:sldIdLst>
    <p:sldId id="256" r:id="rId3"/>
    <p:sldId id="283" r:id="rId4"/>
    <p:sldId id="282" r:id="rId5"/>
    <p:sldId id="268" r:id="rId6"/>
    <p:sldId id="297" r:id="rId7"/>
    <p:sldId id="298" r:id="rId8"/>
    <p:sldId id="301" r:id="rId9"/>
    <p:sldId id="302" r:id="rId10"/>
    <p:sldId id="304" r:id="rId11"/>
    <p:sldId id="305" r:id="rId12"/>
    <p:sldId id="289" r:id="rId13"/>
    <p:sldId id="290" r:id="rId14"/>
    <p:sldId id="291" r:id="rId15"/>
    <p:sldId id="294" r:id="rId16"/>
    <p:sldId id="296" r:id="rId17"/>
    <p:sldId id="308" r:id="rId18"/>
    <p:sldId id="299" r:id="rId19"/>
    <p:sldId id="293" r:id="rId20"/>
    <p:sldId id="285" r:id="rId21"/>
    <p:sldId id="269" r:id="rId22"/>
    <p:sldId id="274" r:id="rId23"/>
    <p:sldId id="280" r:id="rId24"/>
    <p:sldId id="275" r:id="rId25"/>
    <p:sldId id="276" r:id="rId26"/>
    <p:sldId id="286" r:id="rId27"/>
    <p:sldId id="287" r:id="rId28"/>
    <p:sldId id="288" r:id="rId29"/>
    <p:sldId id="257" r:id="rId30"/>
    <p:sldId id="258" r:id="rId31"/>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oli Pargal" initials="SP" lastIdx="1" clrIdx="0">
    <p:extLst>
      <p:ext uri="{19B8F6BF-5375-455C-9EA6-DF929625EA0E}">
        <p15:presenceInfo xmlns:p15="http://schemas.microsoft.com/office/powerpoint/2012/main" userId="S-1-5-21-88094858-919529-1617787245-12626" providerId="AD"/>
      </p:ext>
    </p:extLst>
  </p:cmAuthor>
  <p:cmAuthor id="2" name="Deepika Davidar" initials="DD" lastIdx="27" clrIdx="1">
    <p:extLst>
      <p:ext uri="{19B8F6BF-5375-455C-9EA6-DF929625EA0E}">
        <p15:presenceInfo xmlns:p15="http://schemas.microsoft.com/office/powerpoint/2012/main" userId="d967e882a7e8e6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89041" autoAdjust="0"/>
  </p:normalViewPr>
  <p:slideViewPr>
    <p:cSldViewPr snapToGrid="0" snapToObjects="1" showGuides="1">
      <p:cViewPr varScale="1">
        <p:scale>
          <a:sx n="57" d="100"/>
          <a:sy n="57" d="100"/>
        </p:scale>
        <p:origin x="1347"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igtu\Documents\Georgia\Under%20Heat%20Survey%20Data\Under%20heating%20Chapter%202.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Voravate\OneDrive\Georgia\Monitoring%20Temperature\HH_temp_Chart(1).xlsx"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Voravate\OneDrive\Georgia\Monitoring%20Temperature\HH_temp_Chart(1).xlsx" TargetMode="External"/><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Voravate\OneDrive\Georgia\Monitoring%20Temperature\HH_temp_Chart(1).xlsx" TargetMode="External"/><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OFLEX_HOME\GoFlex%20Home%20Backup\Tig2_Backup\Document1\Documents\Georgia\Non%20Household%20Analysis\type%20of%20heating%20used%20in%20school.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tigtu\Documents\Georgia\Non%20Household%20Analysis\type%20of%20heating%20used%20in%20school(A)%20(version%201).xlsb.xlsx" TargetMode="External"/><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Voravate\OneDrive\Georgia\Monitoring%20Temperature\Sch_Temperature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Voravate\OneDrive\Georgia\Monitoring%20Temperature\Sch_Temperature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tigtu\Documents\Georgia\Under%20Heat%20Survey%20Data\Under%20heating%20Chapter%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igtu\Documents\Georgia\Under%20Heat%20Survey%20Data\Under%20heating%20Chapter%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igtu\Documents\Georgia\Under%20Heat%20Survey%20Data\Under%20heating%20Chapter%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igtu\Documents\Georgia\Under%20Heat%20Survey%20Data\Under%20heating%20Chapter%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igtu\Documents\Georgia\Under%20Heat%20Survey%20Data\Sec%20E%20Coping%20with%20cold.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Voravate\OneDrive\Georgia\Monitoring%20Temperature\HH_temp_Chart(1).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C:\Users\Voravate\OneDrive\Georgia\Monitoring%20Temperature\HH_temp_Chart(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Sheet2!$H$35</c:f>
              <c:strCache>
                <c:ptCount val="1"/>
                <c:pt idx="0">
                  <c:v>Total Number of Rooms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Sheet2!$I$34:$L$34</c:f>
              <c:strCache>
                <c:ptCount val="4"/>
                <c:pt idx="0">
                  <c:v>Tbilisi (N=210)</c:v>
                </c:pt>
                <c:pt idx="1">
                  <c:v>Other Urban (N=570)</c:v>
                </c:pt>
                <c:pt idx="2">
                  <c:v>Rural (N=692)</c:v>
                </c:pt>
                <c:pt idx="3">
                  <c:v>All Area (N=1472)</c:v>
                </c:pt>
              </c:strCache>
            </c:strRef>
          </c:cat>
          <c:val>
            <c:numRef>
              <c:f>Sheet2!$I$35:$L$35</c:f>
              <c:numCache>
                <c:formatCode>0</c:formatCode>
                <c:ptCount val="4"/>
                <c:pt idx="0">
                  <c:v>4.1809519999999996</c:v>
                </c:pt>
                <c:pt idx="1">
                  <c:v>4.4973729999999996</c:v>
                </c:pt>
                <c:pt idx="2">
                  <c:v>5.4797690000000001</c:v>
                </c:pt>
                <c:pt idx="3">
                  <c:v>4.9137810000000002</c:v>
                </c:pt>
              </c:numCache>
            </c:numRef>
          </c:val>
          <c:extLst>
            <c:ext xmlns:c16="http://schemas.microsoft.com/office/drawing/2014/chart" uri="{C3380CC4-5D6E-409C-BE32-E72D297353CC}">
              <c16:uniqueId val="{00000000-5C81-4430-BD11-EE987C6AAD1B}"/>
            </c:ext>
          </c:extLst>
        </c:ser>
        <c:ser>
          <c:idx val="1"/>
          <c:order val="1"/>
          <c:tx>
            <c:strRef>
              <c:f>Sheet2!$H$36</c:f>
              <c:strCache>
                <c:ptCount val="1"/>
                <c:pt idx="0">
                  <c:v>Total Number of Bedrooms &amp; Living Rooms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Sheet2!$I$34:$L$34</c:f>
              <c:strCache>
                <c:ptCount val="4"/>
                <c:pt idx="0">
                  <c:v>Tbilisi (N=210)</c:v>
                </c:pt>
                <c:pt idx="1">
                  <c:v>Other Urban (N=570)</c:v>
                </c:pt>
                <c:pt idx="2">
                  <c:v>Rural (N=692)</c:v>
                </c:pt>
                <c:pt idx="3">
                  <c:v>All Area (N=1472)</c:v>
                </c:pt>
              </c:strCache>
            </c:strRef>
          </c:cat>
          <c:val>
            <c:numRef>
              <c:f>Sheet2!$I$36:$L$36</c:f>
              <c:numCache>
                <c:formatCode>0</c:formatCode>
                <c:ptCount val="4"/>
                <c:pt idx="0">
                  <c:v>2.4047619999999998</c:v>
                </c:pt>
                <c:pt idx="1">
                  <c:v>3.0842109999999998</c:v>
                </c:pt>
                <c:pt idx="2">
                  <c:v>3.768786</c:v>
                </c:pt>
                <c:pt idx="3">
                  <c:v>3.3091029999999999</c:v>
                </c:pt>
              </c:numCache>
            </c:numRef>
          </c:val>
          <c:extLst>
            <c:ext xmlns:c16="http://schemas.microsoft.com/office/drawing/2014/chart" uri="{C3380CC4-5D6E-409C-BE32-E72D297353CC}">
              <c16:uniqueId val="{00000001-5C81-4430-BD11-EE987C6AAD1B}"/>
            </c:ext>
          </c:extLst>
        </c:ser>
        <c:dLbls>
          <c:showLegendKey val="0"/>
          <c:showVal val="0"/>
          <c:showCatName val="0"/>
          <c:showSerName val="0"/>
          <c:showPercent val="0"/>
          <c:showBubbleSize val="0"/>
        </c:dLbls>
        <c:gapWidth val="219"/>
        <c:overlap val="-27"/>
        <c:axId val="31998720"/>
        <c:axId val="32000256"/>
      </c:barChart>
      <c:catAx>
        <c:axId val="3199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00256"/>
        <c:crosses val="autoZero"/>
        <c:auto val="1"/>
        <c:lblAlgn val="ctr"/>
        <c:lblOffset val="100"/>
        <c:noMultiLvlLbl val="0"/>
      </c:catAx>
      <c:valAx>
        <c:axId val="32000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9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3487720736729"/>
          <c:y val="8.3279746281714792E-2"/>
          <c:w val="0.85011963514727129"/>
          <c:h val="0.70889216972878377"/>
        </c:manualLayout>
      </c:layout>
      <c:lineChart>
        <c:grouping val="standard"/>
        <c:varyColors val="0"/>
        <c:ser>
          <c:idx val="0"/>
          <c:order val="0"/>
          <c:tx>
            <c:strRef>
              <c:f>HH_C01!$J$34</c:f>
              <c:strCache>
                <c:ptCount val="1"/>
                <c:pt idx="0">
                  <c:v>Aptartment  (Soviet Era), N=121</c:v>
                </c:pt>
              </c:strCache>
            </c:strRef>
          </c:tx>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073F-459D-84C5-58BD66E6E85C}"/>
                </c:ext>
              </c:extLst>
            </c:dLbl>
            <c:dLbl>
              <c:idx val="3"/>
              <c:delete val="1"/>
              <c:extLst>
                <c:ext xmlns:c15="http://schemas.microsoft.com/office/drawing/2012/chart" uri="{CE6537A1-D6FC-4f65-9D91-7224C49458BB}"/>
                <c:ext xmlns:c16="http://schemas.microsoft.com/office/drawing/2014/chart" uri="{C3380CC4-5D6E-409C-BE32-E72D297353CC}">
                  <c16:uniqueId val="{00000001-073F-459D-84C5-58BD66E6E85C}"/>
                </c:ext>
              </c:extLst>
            </c:dLbl>
            <c:dLbl>
              <c:idx val="5"/>
              <c:delete val="1"/>
              <c:extLst>
                <c:ext xmlns:c15="http://schemas.microsoft.com/office/drawing/2012/chart" uri="{CE6537A1-D6FC-4f65-9D91-7224C49458BB}"/>
                <c:ext xmlns:c16="http://schemas.microsoft.com/office/drawing/2014/chart" uri="{C3380CC4-5D6E-409C-BE32-E72D297353CC}">
                  <c16:uniqueId val="{00000002-073F-459D-84C5-58BD66E6E85C}"/>
                </c:ext>
              </c:extLst>
            </c:dLbl>
            <c:dLbl>
              <c:idx val="7"/>
              <c:delete val="1"/>
              <c:extLst>
                <c:ext xmlns:c15="http://schemas.microsoft.com/office/drawing/2012/chart" uri="{CE6537A1-D6FC-4f65-9D91-7224C49458BB}"/>
                <c:ext xmlns:c16="http://schemas.microsoft.com/office/drawing/2014/chart" uri="{C3380CC4-5D6E-409C-BE32-E72D297353CC}">
                  <c16:uniqueId val="{00000003-073F-459D-84C5-58BD66E6E85C}"/>
                </c:ext>
              </c:extLst>
            </c:dLbl>
            <c:dLbl>
              <c:idx val="9"/>
              <c:delete val="1"/>
              <c:extLst>
                <c:ext xmlns:c15="http://schemas.microsoft.com/office/drawing/2012/chart" uri="{CE6537A1-D6FC-4f65-9D91-7224C49458BB}"/>
                <c:ext xmlns:c16="http://schemas.microsoft.com/office/drawing/2014/chart" uri="{C3380CC4-5D6E-409C-BE32-E72D297353CC}">
                  <c16:uniqueId val="{00000004-073F-459D-84C5-58BD66E6E85C}"/>
                </c:ext>
              </c:extLst>
            </c:dLbl>
            <c:dLbl>
              <c:idx val="11"/>
              <c:delete val="1"/>
              <c:extLst>
                <c:ext xmlns:c15="http://schemas.microsoft.com/office/drawing/2012/chart" uri="{CE6537A1-D6FC-4f65-9D91-7224C49458BB}"/>
                <c:ext xmlns:c16="http://schemas.microsoft.com/office/drawing/2014/chart" uri="{C3380CC4-5D6E-409C-BE32-E72D297353CC}">
                  <c16:uniqueId val="{00000005-073F-459D-84C5-58BD66E6E85C}"/>
                </c:ext>
              </c:extLst>
            </c:dLbl>
            <c:dLbl>
              <c:idx val="13"/>
              <c:delete val="1"/>
              <c:extLst>
                <c:ext xmlns:c15="http://schemas.microsoft.com/office/drawing/2012/chart" uri="{CE6537A1-D6FC-4f65-9D91-7224C49458BB}"/>
                <c:ext xmlns:c16="http://schemas.microsoft.com/office/drawing/2014/chart" uri="{C3380CC4-5D6E-409C-BE32-E72D297353CC}">
                  <c16:uniqueId val="{00000006-073F-459D-84C5-58BD66E6E85C}"/>
                </c:ext>
              </c:extLst>
            </c:dLbl>
            <c:dLbl>
              <c:idx val="15"/>
              <c:delete val="1"/>
              <c:extLst>
                <c:ext xmlns:c15="http://schemas.microsoft.com/office/drawing/2012/chart" uri="{CE6537A1-D6FC-4f65-9D91-7224C49458BB}"/>
                <c:ext xmlns:c16="http://schemas.microsoft.com/office/drawing/2014/chart" uri="{C3380CC4-5D6E-409C-BE32-E72D297353CC}">
                  <c16:uniqueId val="{00000007-073F-459D-84C5-58BD66E6E85C}"/>
                </c:ext>
              </c:extLst>
            </c:dLbl>
            <c:dLbl>
              <c:idx val="17"/>
              <c:delete val="1"/>
              <c:extLst>
                <c:ext xmlns:c15="http://schemas.microsoft.com/office/drawing/2012/chart" uri="{CE6537A1-D6FC-4f65-9D91-7224C49458BB}"/>
                <c:ext xmlns:c16="http://schemas.microsoft.com/office/drawing/2014/chart" uri="{C3380CC4-5D6E-409C-BE32-E72D297353CC}">
                  <c16:uniqueId val="{00000008-073F-459D-84C5-58BD66E6E85C}"/>
                </c:ext>
              </c:extLst>
            </c:dLbl>
            <c:dLbl>
              <c:idx val="19"/>
              <c:delete val="1"/>
              <c:extLst>
                <c:ext xmlns:c15="http://schemas.microsoft.com/office/drawing/2012/chart" uri="{CE6537A1-D6FC-4f65-9D91-7224C49458BB}"/>
                <c:ext xmlns:c16="http://schemas.microsoft.com/office/drawing/2014/chart" uri="{C3380CC4-5D6E-409C-BE32-E72D297353CC}">
                  <c16:uniqueId val="{00000009-073F-459D-84C5-58BD66E6E85C}"/>
                </c:ext>
              </c:extLst>
            </c:dLbl>
            <c:dLbl>
              <c:idx val="21"/>
              <c:delete val="1"/>
              <c:extLst>
                <c:ext xmlns:c15="http://schemas.microsoft.com/office/drawing/2012/chart" uri="{CE6537A1-D6FC-4f65-9D91-7224C49458BB}"/>
                <c:ext xmlns:c16="http://schemas.microsoft.com/office/drawing/2014/chart" uri="{C3380CC4-5D6E-409C-BE32-E72D297353CC}">
                  <c16:uniqueId val="{0000000A-073F-459D-84C5-58BD66E6E85C}"/>
                </c:ext>
              </c:extLst>
            </c:dLbl>
            <c:dLbl>
              <c:idx val="23"/>
              <c:delete val="1"/>
              <c:extLst>
                <c:ext xmlns:c15="http://schemas.microsoft.com/office/drawing/2012/chart" uri="{CE6537A1-D6FC-4f65-9D91-7224C49458BB}"/>
                <c:ext xmlns:c16="http://schemas.microsoft.com/office/drawing/2014/chart" uri="{C3380CC4-5D6E-409C-BE32-E72D297353CC}">
                  <c16:uniqueId val="{0000000B-073F-459D-84C5-58BD66E6E85C}"/>
                </c:ext>
              </c:extLst>
            </c:dLbl>
            <c:spPr>
              <a:noFill/>
              <a:ln>
                <a:noFill/>
              </a:ln>
              <a:effectLst/>
            </c:spPr>
            <c:txPr>
              <a:bodyPr wrap="square" lIns="38100" tIns="19050" rIns="38100" bIns="19050" anchor="ctr">
                <a:spAutoFit/>
              </a:bodyPr>
              <a:lstStyle/>
              <a:p>
                <a:pPr>
                  <a:defRPr sz="9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HH_C01!$I$35:$I$58</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HH_C01!$J$35:$J$58</c:f>
              <c:numCache>
                <c:formatCode>0.0</c:formatCode>
                <c:ptCount val="24"/>
                <c:pt idx="0">
                  <c:v>17.098310000000001</c:v>
                </c:pt>
                <c:pt idx="1">
                  <c:v>17.27955</c:v>
                </c:pt>
                <c:pt idx="2">
                  <c:v>17.60568</c:v>
                </c:pt>
                <c:pt idx="3">
                  <c:v>17.931509999999999</c:v>
                </c:pt>
                <c:pt idx="4">
                  <c:v>18.29327</c:v>
                </c:pt>
                <c:pt idx="5">
                  <c:v>18.510770000000001</c:v>
                </c:pt>
                <c:pt idx="6">
                  <c:v>18.664339999999999</c:v>
                </c:pt>
                <c:pt idx="7">
                  <c:v>18.749490000000002</c:v>
                </c:pt>
                <c:pt idx="8">
                  <c:v>18.860109999999999</c:v>
                </c:pt>
                <c:pt idx="9">
                  <c:v>18.97805</c:v>
                </c:pt>
                <c:pt idx="10">
                  <c:v>19.076519999999999</c:v>
                </c:pt>
                <c:pt idx="11">
                  <c:v>19.243110000000001</c:v>
                </c:pt>
                <c:pt idx="12">
                  <c:v>19.419339999999998</c:v>
                </c:pt>
                <c:pt idx="13">
                  <c:v>19.579329999999999</c:v>
                </c:pt>
                <c:pt idx="14">
                  <c:v>19.65887</c:v>
                </c:pt>
                <c:pt idx="15">
                  <c:v>19.625910000000001</c:v>
                </c:pt>
                <c:pt idx="16">
                  <c:v>19.40146</c:v>
                </c:pt>
                <c:pt idx="17">
                  <c:v>19.012440000000002</c:v>
                </c:pt>
                <c:pt idx="18">
                  <c:v>18.56082</c:v>
                </c:pt>
                <c:pt idx="19">
                  <c:v>18.187639999999998</c:v>
                </c:pt>
                <c:pt idx="20">
                  <c:v>17.870619999999999</c:v>
                </c:pt>
                <c:pt idx="21">
                  <c:v>17.599019999999999</c:v>
                </c:pt>
                <c:pt idx="22">
                  <c:v>17.36917</c:v>
                </c:pt>
                <c:pt idx="23">
                  <c:v>17.192979999999999</c:v>
                </c:pt>
              </c:numCache>
            </c:numRef>
          </c:val>
          <c:smooth val="0"/>
          <c:extLst>
            <c:ext xmlns:c16="http://schemas.microsoft.com/office/drawing/2014/chart" uri="{C3380CC4-5D6E-409C-BE32-E72D297353CC}">
              <c16:uniqueId val="{0000000C-073F-459D-84C5-58BD66E6E85C}"/>
            </c:ext>
          </c:extLst>
        </c:ser>
        <c:ser>
          <c:idx val="1"/>
          <c:order val="1"/>
          <c:tx>
            <c:strRef>
              <c:f>HH_C01!$K$34</c:f>
              <c:strCache>
                <c:ptCount val="1"/>
                <c:pt idx="0">
                  <c:v>Detched,N=333</c:v>
                </c:pt>
              </c:strCache>
            </c:strRef>
          </c:tx>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073F-459D-84C5-58BD66E6E85C}"/>
                </c:ext>
              </c:extLst>
            </c:dLbl>
            <c:dLbl>
              <c:idx val="3"/>
              <c:delete val="1"/>
              <c:extLst>
                <c:ext xmlns:c15="http://schemas.microsoft.com/office/drawing/2012/chart" uri="{CE6537A1-D6FC-4f65-9D91-7224C49458BB}"/>
                <c:ext xmlns:c16="http://schemas.microsoft.com/office/drawing/2014/chart" uri="{C3380CC4-5D6E-409C-BE32-E72D297353CC}">
                  <c16:uniqueId val="{0000000E-073F-459D-84C5-58BD66E6E85C}"/>
                </c:ext>
              </c:extLst>
            </c:dLbl>
            <c:dLbl>
              <c:idx val="5"/>
              <c:delete val="1"/>
              <c:extLst>
                <c:ext xmlns:c15="http://schemas.microsoft.com/office/drawing/2012/chart" uri="{CE6537A1-D6FC-4f65-9D91-7224C49458BB}"/>
                <c:ext xmlns:c16="http://schemas.microsoft.com/office/drawing/2014/chart" uri="{C3380CC4-5D6E-409C-BE32-E72D297353CC}">
                  <c16:uniqueId val="{0000000F-073F-459D-84C5-58BD66E6E85C}"/>
                </c:ext>
              </c:extLst>
            </c:dLbl>
            <c:dLbl>
              <c:idx val="7"/>
              <c:delete val="1"/>
              <c:extLst>
                <c:ext xmlns:c15="http://schemas.microsoft.com/office/drawing/2012/chart" uri="{CE6537A1-D6FC-4f65-9D91-7224C49458BB}"/>
                <c:ext xmlns:c16="http://schemas.microsoft.com/office/drawing/2014/chart" uri="{C3380CC4-5D6E-409C-BE32-E72D297353CC}">
                  <c16:uniqueId val="{00000010-073F-459D-84C5-58BD66E6E85C}"/>
                </c:ext>
              </c:extLst>
            </c:dLbl>
            <c:dLbl>
              <c:idx val="9"/>
              <c:delete val="1"/>
              <c:extLst>
                <c:ext xmlns:c15="http://schemas.microsoft.com/office/drawing/2012/chart" uri="{CE6537A1-D6FC-4f65-9D91-7224C49458BB}"/>
                <c:ext xmlns:c16="http://schemas.microsoft.com/office/drawing/2014/chart" uri="{C3380CC4-5D6E-409C-BE32-E72D297353CC}">
                  <c16:uniqueId val="{00000011-073F-459D-84C5-58BD66E6E85C}"/>
                </c:ext>
              </c:extLst>
            </c:dLbl>
            <c:dLbl>
              <c:idx val="11"/>
              <c:delete val="1"/>
              <c:extLst>
                <c:ext xmlns:c15="http://schemas.microsoft.com/office/drawing/2012/chart" uri="{CE6537A1-D6FC-4f65-9D91-7224C49458BB}"/>
                <c:ext xmlns:c16="http://schemas.microsoft.com/office/drawing/2014/chart" uri="{C3380CC4-5D6E-409C-BE32-E72D297353CC}">
                  <c16:uniqueId val="{00000012-073F-459D-84C5-58BD66E6E85C}"/>
                </c:ext>
              </c:extLst>
            </c:dLbl>
            <c:dLbl>
              <c:idx val="13"/>
              <c:delete val="1"/>
              <c:extLst>
                <c:ext xmlns:c15="http://schemas.microsoft.com/office/drawing/2012/chart" uri="{CE6537A1-D6FC-4f65-9D91-7224C49458BB}"/>
                <c:ext xmlns:c16="http://schemas.microsoft.com/office/drawing/2014/chart" uri="{C3380CC4-5D6E-409C-BE32-E72D297353CC}">
                  <c16:uniqueId val="{00000013-073F-459D-84C5-58BD66E6E85C}"/>
                </c:ext>
              </c:extLst>
            </c:dLbl>
            <c:dLbl>
              <c:idx val="15"/>
              <c:delete val="1"/>
              <c:extLst>
                <c:ext xmlns:c15="http://schemas.microsoft.com/office/drawing/2012/chart" uri="{CE6537A1-D6FC-4f65-9D91-7224C49458BB}"/>
                <c:ext xmlns:c16="http://schemas.microsoft.com/office/drawing/2014/chart" uri="{C3380CC4-5D6E-409C-BE32-E72D297353CC}">
                  <c16:uniqueId val="{00000014-073F-459D-84C5-58BD66E6E85C}"/>
                </c:ext>
              </c:extLst>
            </c:dLbl>
            <c:dLbl>
              <c:idx val="17"/>
              <c:delete val="1"/>
              <c:extLst>
                <c:ext xmlns:c15="http://schemas.microsoft.com/office/drawing/2012/chart" uri="{CE6537A1-D6FC-4f65-9D91-7224C49458BB}"/>
                <c:ext xmlns:c16="http://schemas.microsoft.com/office/drawing/2014/chart" uri="{C3380CC4-5D6E-409C-BE32-E72D297353CC}">
                  <c16:uniqueId val="{00000015-073F-459D-84C5-58BD66E6E85C}"/>
                </c:ext>
              </c:extLst>
            </c:dLbl>
            <c:dLbl>
              <c:idx val="19"/>
              <c:delete val="1"/>
              <c:extLst>
                <c:ext xmlns:c15="http://schemas.microsoft.com/office/drawing/2012/chart" uri="{CE6537A1-D6FC-4f65-9D91-7224C49458BB}"/>
                <c:ext xmlns:c16="http://schemas.microsoft.com/office/drawing/2014/chart" uri="{C3380CC4-5D6E-409C-BE32-E72D297353CC}">
                  <c16:uniqueId val="{00000016-073F-459D-84C5-58BD66E6E85C}"/>
                </c:ext>
              </c:extLst>
            </c:dLbl>
            <c:dLbl>
              <c:idx val="21"/>
              <c:delete val="1"/>
              <c:extLst>
                <c:ext xmlns:c15="http://schemas.microsoft.com/office/drawing/2012/chart" uri="{CE6537A1-D6FC-4f65-9D91-7224C49458BB}"/>
                <c:ext xmlns:c16="http://schemas.microsoft.com/office/drawing/2014/chart" uri="{C3380CC4-5D6E-409C-BE32-E72D297353CC}">
                  <c16:uniqueId val="{00000017-073F-459D-84C5-58BD66E6E85C}"/>
                </c:ext>
              </c:extLst>
            </c:dLbl>
            <c:dLbl>
              <c:idx val="23"/>
              <c:delete val="1"/>
              <c:extLst>
                <c:ext xmlns:c15="http://schemas.microsoft.com/office/drawing/2012/chart" uri="{CE6537A1-D6FC-4f65-9D91-7224C49458BB}"/>
                <c:ext xmlns:c16="http://schemas.microsoft.com/office/drawing/2014/chart" uri="{C3380CC4-5D6E-409C-BE32-E72D297353CC}">
                  <c16:uniqueId val="{00000018-073F-459D-84C5-58BD66E6E85C}"/>
                </c:ext>
              </c:extLst>
            </c:dLbl>
            <c:spPr>
              <a:noFill/>
              <a:ln>
                <a:noFill/>
              </a:ln>
              <a:effectLst/>
            </c:spPr>
            <c:txPr>
              <a:bodyPr wrap="square" lIns="38100" tIns="19050" rIns="38100" bIns="19050" anchor="ctr">
                <a:spAutoFit/>
              </a:bodyPr>
              <a:lstStyle/>
              <a:p>
                <a:pPr>
                  <a:defRPr sz="9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HH_C01!$I$35:$I$58</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HH_C01!$K$35:$K$58</c:f>
              <c:numCache>
                <c:formatCode>0.0</c:formatCode>
                <c:ptCount val="24"/>
                <c:pt idx="0">
                  <c:v>12.806800000000001</c:v>
                </c:pt>
                <c:pt idx="1">
                  <c:v>13.38185</c:v>
                </c:pt>
                <c:pt idx="2">
                  <c:v>14.701560000000001</c:v>
                </c:pt>
                <c:pt idx="3">
                  <c:v>15.889659999999999</c:v>
                </c:pt>
                <c:pt idx="4">
                  <c:v>16.610520000000001</c:v>
                </c:pt>
                <c:pt idx="5">
                  <c:v>17.07601</c:v>
                </c:pt>
                <c:pt idx="6">
                  <c:v>17.376300000000001</c:v>
                </c:pt>
                <c:pt idx="7">
                  <c:v>17.65945</c:v>
                </c:pt>
                <c:pt idx="8">
                  <c:v>17.919039999999999</c:v>
                </c:pt>
                <c:pt idx="9">
                  <c:v>18.102450000000001</c:v>
                </c:pt>
                <c:pt idx="10">
                  <c:v>18.283270000000002</c:v>
                </c:pt>
                <c:pt idx="11">
                  <c:v>18.59534</c:v>
                </c:pt>
                <c:pt idx="12">
                  <c:v>18.954499999999999</c:v>
                </c:pt>
                <c:pt idx="13">
                  <c:v>19.141020000000001</c:v>
                </c:pt>
                <c:pt idx="14">
                  <c:v>19.018270000000001</c:v>
                </c:pt>
                <c:pt idx="15">
                  <c:v>18.597370000000002</c:v>
                </c:pt>
                <c:pt idx="16">
                  <c:v>17.869199999999999</c:v>
                </c:pt>
                <c:pt idx="17">
                  <c:v>16.8917</c:v>
                </c:pt>
                <c:pt idx="18">
                  <c:v>15.88341</c:v>
                </c:pt>
                <c:pt idx="19">
                  <c:v>15.00676</c:v>
                </c:pt>
                <c:pt idx="20">
                  <c:v>14.294460000000001</c:v>
                </c:pt>
                <c:pt idx="21">
                  <c:v>13.7332</c:v>
                </c:pt>
                <c:pt idx="22">
                  <c:v>13.28824</c:v>
                </c:pt>
                <c:pt idx="23">
                  <c:v>12.96275</c:v>
                </c:pt>
              </c:numCache>
            </c:numRef>
          </c:val>
          <c:smooth val="0"/>
          <c:extLst>
            <c:ext xmlns:c16="http://schemas.microsoft.com/office/drawing/2014/chart" uri="{C3380CC4-5D6E-409C-BE32-E72D297353CC}">
              <c16:uniqueId val="{00000019-073F-459D-84C5-58BD66E6E85C}"/>
            </c:ext>
          </c:extLst>
        </c:ser>
        <c:dLbls>
          <c:showLegendKey val="0"/>
          <c:showVal val="0"/>
          <c:showCatName val="0"/>
          <c:showSerName val="0"/>
          <c:showPercent val="0"/>
          <c:showBubbleSize val="0"/>
        </c:dLbls>
        <c:marker val="1"/>
        <c:smooth val="0"/>
        <c:axId val="190297984"/>
        <c:axId val="190299520"/>
      </c:lineChart>
      <c:catAx>
        <c:axId val="190297984"/>
        <c:scaling>
          <c:orientation val="minMax"/>
        </c:scaling>
        <c:delete val="0"/>
        <c:axPos val="b"/>
        <c:title>
          <c:tx>
            <c:rich>
              <a:bodyPr/>
              <a:lstStyle/>
              <a:p>
                <a:pPr>
                  <a:defRPr b="0"/>
                </a:pPr>
                <a:r>
                  <a:rPr lang="en-US" b="0" dirty="0"/>
                  <a:t>Time of Day</a:t>
                </a:r>
              </a:p>
            </c:rich>
          </c:tx>
          <c:overlay val="0"/>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9520"/>
        <c:crosses val="autoZero"/>
        <c:auto val="1"/>
        <c:lblAlgn val="ctr"/>
        <c:lblOffset val="100"/>
        <c:noMultiLvlLbl val="0"/>
      </c:catAx>
      <c:valAx>
        <c:axId val="190299520"/>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b="0" dirty="0"/>
                  <a:t>Temperature (in Celsius)</a:t>
                </a:r>
              </a:p>
            </c:rich>
          </c:tx>
          <c:overlay val="0"/>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7984"/>
        <c:crosses val="autoZero"/>
        <c:crossBetween val="between"/>
        <c:majorUnit val="2"/>
        <c:minorUnit val="0.1"/>
      </c:valAx>
      <c:spPr>
        <a:noFill/>
        <a:ln>
          <a:noFill/>
        </a:ln>
        <a:effectLst/>
      </c:spPr>
    </c:plotArea>
    <c:legend>
      <c:legendPos val="r"/>
      <c:layout>
        <c:manualLayout>
          <c:xMode val="edge"/>
          <c:yMode val="edge"/>
          <c:x val="0.11563349287621226"/>
          <c:y val="0.50613334791484399"/>
          <c:w val="0.82876790493324615"/>
          <c:h val="9.9249961441137902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3490228450439"/>
          <c:y val="0.13354428148851955"/>
          <c:w val="0.85011963514727129"/>
          <c:h val="0.65862767154105739"/>
        </c:manualLayout>
      </c:layout>
      <c:lineChart>
        <c:grouping val="standard"/>
        <c:varyColors val="0"/>
        <c:ser>
          <c:idx val="0"/>
          <c:order val="0"/>
          <c:tx>
            <c:strRef>
              <c:f>Typ_heat!$X$47</c:f>
              <c:strCache>
                <c:ptCount val="1"/>
                <c:pt idx="0">
                  <c:v>Firewood Stove Only, N=216</c:v>
                </c:pt>
              </c:strCache>
            </c:strRef>
          </c:tx>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805E-4BBE-AFDF-65241F353467}"/>
                </c:ext>
              </c:extLst>
            </c:dLbl>
            <c:dLbl>
              <c:idx val="3"/>
              <c:delete val="1"/>
              <c:extLst>
                <c:ext xmlns:c15="http://schemas.microsoft.com/office/drawing/2012/chart" uri="{CE6537A1-D6FC-4f65-9D91-7224C49458BB}"/>
                <c:ext xmlns:c16="http://schemas.microsoft.com/office/drawing/2014/chart" uri="{C3380CC4-5D6E-409C-BE32-E72D297353CC}">
                  <c16:uniqueId val="{00000001-805E-4BBE-AFDF-65241F353467}"/>
                </c:ext>
              </c:extLst>
            </c:dLbl>
            <c:dLbl>
              <c:idx val="5"/>
              <c:delete val="1"/>
              <c:extLst>
                <c:ext xmlns:c15="http://schemas.microsoft.com/office/drawing/2012/chart" uri="{CE6537A1-D6FC-4f65-9D91-7224C49458BB}"/>
                <c:ext xmlns:c16="http://schemas.microsoft.com/office/drawing/2014/chart" uri="{C3380CC4-5D6E-409C-BE32-E72D297353CC}">
                  <c16:uniqueId val="{00000002-805E-4BBE-AFDF-65241F353467}"/>
                </c:ext>
              </c:extLst>
            </c:dLbl>
            <c:dLbl>
              <c:idx val="7"/>
              <c:delete val="1"/>
              <c:extLst>
                <c:ext xmlns:c15="http://schemas.microsoft.com/office/drawing/2012/chart" uri="{CE6537A1-D6FC-4f65-9D91-7224C49458BB}"/>
                <c:ext xmlns:c16="http://schemas.microsoft.com/office/drawing/2014/chart" uri="{C3380CC4-5D6E-409C-BE32-E72D297353CC}">
                  <c16:uniqueId val="{00000003-805E-4BBE-AFDF-65241F353467}"/>
                </c:ext>
              </c:extLst>
            </c:dLbl>
            <c:dLbl>
              <c:idx val="9"/>
              <c:delete val="1"/>
              <c:extLst>
                <c:ext xmlns:c15="http://schemas.microsoft.com/office/drawing/2012/chart" uri="{CE6537A1-D6FC-4f65-9D91-7224C49458BB}"/>
                <c:ext xmlns:c16="http://schemas.microsoft.com/office/drawing/2014/chart" uri="{C3380CC4-5D6E-409C-BE32-E72D297353CC}">
                  <c16:uniqueId val="{00000004-805E-4BBE-AFDF-65241F353467}"/>
                </c:ext>
              </c:extLst>
            </c:dLbl>
            <c:dLbl>
              <c:idx val="11"/>
              <c:delete val="1"/>
              <c:extLst>
                <c:ext xmlns:c15="http://schemas.microsoft.com/office/drawing/2012/chart" uri="{CE6537A1-D6FC-4f65-9D91-7224C49458BB}"/>
                <c:ext xmlns:c16="http://schemas.microsoft.com/office/drawing/2014/chart" uri="{C3380CC4-5D6E-409C-BE32-E72D297353CC}">
                  <c16:uniqueId val="{00000005-805E-4BBE-AFDF-65241F353467}"/>
                </c:ext>
              </c:extLst>
            </c:dLbl>
            <c:dLbl>
              <c:idx val="13"/>
              <c:delete val="1"/>
              <c:extLst>
                <c:ext xmlns:c15="http://schemas.microsoft.com/office/drawing/2012/chart" uri="{CE6537A1-D6FC-4f65-9D91-7224C49458BB}"/>
                <c:ext xmlns:c16="http://schemas.microsoft.com/office/drawing/2014/chart" uri="{C3380CC4-5D6E-409C-BE32-E72D297353CC}">
                  <c16:uniqueId val="{00000006-805E-4BBE-AFDF-65241F353467}"/>
                </c:ext>
              </c:extLst>
            </c:dLbl>
            <c:dLbl>
              <c:idx val="15"/>
              <c:delete val="1"/>
              <c:extLst>
                <c:ext xmlns:c15="http://schemas.microsoft.com/office/drawing/2012/chart" uri="{CE6537A1-D6FC-4f65-9D91-7224C49458BB}"/>
                <c:ext xmlns:c16="http://schemas.microsoft.com/office/drawing/2014/chart" uri="{C3380CC4-5D6E-409C-BE32-E72D297353CC}">
                  <c16:uniqueId val="{00000007-805E-4BBE-AFDF-65241F353467}"/>
                </c:ext>
              </c:extLst>
            </c:dLbl>
            <c:dLbl>
              <c:idx val="17"/>
              <c:delete val="1"/>
              <c:extLst>
                <c:ext xmlns:c15="http://schemas.microsoft.com/office/drawing/2012/chart" uri="{CE6537A1-D6FC-4f65-9D91-7224C49458BB}"/>
                <c:ext xmlns:c16="http://schemas.microsoft.com/office/drawing/2014/chart" uri="{C3380CC4-5D6E-409C-BE32-E72D297353CC}">
                  <c16:uniqueId val="{00000008-805E-4BBE-AFDF-65241F353467}"/>
                </c:ext>
              </c:extLst>
            </c:dLbl>
            <c:dLbl>
              <c:idx val="19"/>
              <c:delete val="1"/>
              <c:extLst>
                <c:ext xmlns:c15="http://schemas.microsoft.com/office/drawing/2012/chart" uri="{CE6537A1-D6FC-4f65-9D91-7224C49458BB}"/>
                <c:ext xmlns:c16="http://schemas.microsoft.com/office/drawing/2014/chart" uri="{C3380CC4-5D6E-409C-BE32-E72D297353CC}">
                  <c16:uniqueId val="{00000009-805E-4BBE-AFDF-65241F353467}"/>
                </c:ext>
              </c:extLst>
            </c:dLbl>
            <c:dLbl>
              <c:idx val="21"/>
              <c:delete val="1"/>
              <c:extLst>
                <c:ext xmlns:c15="http://schemas.microsoft.com/office/drawing/2012/chart" uri="{CE6537A1-D6FC-4f65-9D91-7224C49458BB}"/>
                <c:ext xmlns:c16="http://schemas.microsoft.com/office/drawing/2014/chart" uri="{C3380CC4-5D6E-409C-BE32-E72D297353CC}">
                  <c16:uniqueId val="{0000000A-805E-4BBE-AFDF-65241F353467}"/>
                </c:ext>
              </c:extLst>
            </c:dLbl>
            <c:dLbl>
              <c:idx val="23"/>
              <c:delete val="1"/>
              <c:extLst>
                <c:ext xmlns:c15="http://schemas.microsoft.com/office/drawing/2012/chart" uri="{CE6537A1-D6FC-4f65-9D91-7224C49458BB}"/>
                <c:ext xmlns:c16="http://schemas.microsoft.com/office/drawing/2014/chart" uri="{C3380CC4-5D6E-409C-BE32-E72D297353CC}">
                  <c16:uniqueId val="{0000000B-805E-4BBE-AFDF-65241F353467}"/>
                </c:ext>
              </c:extLst>
            </c:dLbl>
            <c:spPr>
              <a:noFill/>
              <a:ln>
                <a:noFill/>
              </a:ln>
              <a:effectLst/>
            </c:spPr>
            <c:txPr>
              <a:bodyPr wrap="square" lIns="38100" tIns="19050" rIns="38100" bIns="19050" anchor="ctr">
                <a:spAutoFit/>
              </a:bodyPr>
              <a:lstStyle/>
              <a:p>
                <a:pPr>
                  <a:defRPr sz="9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Typ_heat!$W$48:$W$71</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Typ_heat!$X$48:$X$71</c:f>
              <c:numCache>
                <c:formatCode>0.0</c:formatCode>
                <c:ptCount val="24"/>
                <c:pt idx="0">
                  <c:v>11.82948</c:v>
                </c:pt>
                <c:pt idx="1">
                  <c:v>12.44787</c:v>
                </c:pt>
                <c:pt idx="2">
                  <c:v>13.98019</c:v>
                </c:pt>
                <c:pt idx="3">
                  <c:v>15.35768</c:v>
                </c:pt>
                <c:pt idx="4">
                  <c:v>16.211369999999999</c:v>
                </c:pt>
                <c:pt idx="5">
                  <c:v>16.73545</c:v>
                </c:pt>
                <c:pt idx="6">
                  <c:v>17.029309999999999</c:v>
                </c:pt>
                <c:pt idx="7">
                  <c:v>17.305720000000001</c:v>
                </c:pt>
                <c:pt idx="8">
                  <c:v>17.590250000000001</c:v>
                </c:pt>
                <c:pt idx="9">
                  <c:v>17.775169999999999</c:v>
                </c:pt>
                <c:pt idx="10">
                  <c:v>17.967099999999999</c:v>
                </c:pt>
                <c:pt idx="11">
                  <c:v>18.310839999999999</c:v>
                </c:pt>
                <c:pt idx="12">
                  <c:v>18.711790000000001</c:v>
                </c:pt>
                <c:pt idx="13">
                  <c:v>18.89312</c:v>
                </c:pt>
                <c:pt idx="14">
                  <c:v>18.666709999999998</c:v>
                </c:pt>
                <c:pt idx="15">
                  <c:v>18.093119999999999</c:v>
                </c:pt>
                <c:pt idx="16">
                  <c:v>17.236889999999999</c:v>
                </c:pt>
                <c:pt idx="17">
                  <c:v>16.176449999999999</c:v>
                </c:pt>
                <c:pt idx="18">
                  <c:v>15.12402</c:v>
                </c:pt>
                <c:pt idx="19">
                  <c:v>14.23551</c:v>
                </c:pt>
                <c:pt idx="20">
                  <c:v>13.484400000000001</c:v>
                </c:pt>
                <c:pt idx="21">
                  <c:v>12.88589</c:v>
                </c:pt>
                <c:pt idx="22">
                  <c:v>12.39147</c:v>
                </c:pt>
                <c:pt idx="23">
                  <c:v>12.03107</c:v>
                </c:pt>
              </c:numCache>
            </c:numRef>
          </c:val>
          <c:smooth val="0"/>
          <c:extLst>
            <c:ext xmlns:c16="http://schemas.microsoft.com/office/drawing/2014/chart" uri="{C3380CC4-5D6E-409C-BE32-E72D297353CC}">
              <c16:uniqueId val="{0000000C-805E-4BBE-AFDF-65241F353467}"/>
            </c:ext>
          </c:extLst>
        </c:ser>
        <c:ser>
          <c:idx val="1"/>
          <c:order val="1"/>
          <c:tx>
            <c:strRef>
              <c:f>Typ_heat!$Y$47</c:f>
              <c:strCache>
                <c:ptCount val="1"/>
                <c:pt idx="0">
                  <c:v>Gas Space Heater Only, N=185</c:v>
                </c:pt>
              </c:strCache>
            </c:strRef>
          </c:tx>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805E-4BBE-AFDF-65241F353467}"/>
                </c:ext>
              </c:extLst>
            </c:dLbl>
            <c:dLbl>
              <c:idx val="3"/>
              <c:delete val="1"/>
              <c:extLst>
                <c:ext xmlns:c15="http://schemas.microsoft.com/office/drawing/2012/chart" uri="{CE6537A1-D6FC-4f65-9D91-7224C49458BB}"/>
                <c:ext xmlns:c16="http://schemas.microsoft.com/office/drawing/2014/chart" uri="{C3380CC4-5D6E-409C-BE32-E72D297353CC}">
                  <c16:uniqueId val="{0000000E-805E-4BBE-AFDF-65241F353467}"/>
                </c:ext>
              </c:extLst>
            </c:dLbl>
            <c:dLbl>
              <c:idx val="5"/>
              <c:delete val="1"/>
              <c:extLst>
                <c:ext xmlns:c15="http://schemas.microsoft.com/office/drawing/2012/chart" uri="{CE6537A1-D6FC-4f65-9D91-7224C49458BB}"/>
                <c:ext xmlns:c16="http://schemas.microsoft.com/office/drawing/2014/chart" uri="{C3380CC4-5D6E-409C-BE32-E72D297353CC}">
                  <c16:uniqueId val="{0000000F-805E-4BBE-AFDF-65241F353467}"/>
                </c:ext>
              </c:extLst>
            </c:dLbl>
            <c:dLbl>
              <c:idx val="7"/>
              <c:delete val="1"/>
              <c:extLst>
                <c:ext xmlns:c15="http://schemas.microsoft.com/office/drawing/2012/chart" uri="{CE6537A1-D6FC-4f65-9D91-7224C49458BB}"/>
                <c:ext xmlns:c16="http://schemas.microsoft.com/office/drawing/2014/chart" uri="{C3380CC4-5D6E-409C-BE32-E72D297353CC}">
                  <c16:uniqueId val="{00000010-805E-4BBE-AFDF-65241F353467}"/>
                </c:ext>
              </c:extLst>
            </c:dLbl>
            <c:dLbl>
              <c:idx val="9"/>
              <c:delete val="1"/>
              <c:extLst>
                <c:ext xmlns:c15="http://schemas.microsoft.com/office/drawing/2012/chart" uri="{CE6537A1-D6FC-4f65-9D91-7224C49458BB}"/>
                <c:ext xmlns:c16="http://schemas.microsoft.com/office/drawing/2014/chart" uri="{C3380CC4-5D6E-409C-BE32-E72D297353CC}">
                  <c16:uniqueId val="{00000011-805E-4BBE-AFDF-65241F353467}"/>
                </c:ext>
              </c:extLst>
            </c:dLbl>
            <c:dLbl>
              <c:idx val="11"/>
              <c:delete val="1"/>
              <c:extLst>
                <c:ext xmlns:c15="http://schemas.microsoft.com/office/drawing/2012/chart" uri="{CE6537A1-D6FC-4f65-9D91-7224C49458BB}"/>
                <c:ext xmlns:c16="http://schemas.microsoft.com/office/drawing/2014/chart" uri="{C3380CC4-5D6E-409C-BE32-E72D297353CC}">
                  <c16:uniqueId val="{00000012-805E-4BBE-AFDF-65241F353467}"/>
                </c:ext>
              </c:extLst>
            </c:dLbl>
            <c:dLbl>
              <c:idx val="13"/>
              <c:delete val="1"/>
              <c:extLst>
                <c:ext xmlns:c15="http://schemas.microsoft.com/office/drawing/2012/chart" uri="{CE6537A1-D6FC-4f65-9D91-7224C49458BB}"/>
                <c:ext xmlns:c16="http://schemas.microsoft.com/office/drawing/2014/chart" uri="{C3380CC4-5D6E-409C-BE32-E72D297353CC}">
                  <c16:uniqueId val="{00000013-805E-4BBE-AFDF-65241F353467}"/>
                </c:ext>
              </c:extLst>
            </c:dLbl>
            <c:dLbl>
              <c:idx val="15"/>
              <c:delete val="1"/>
              <c:extLst>
                <c:ext xmlns:c15="http://schemas.microsoft.com/office/drawing/2012/chart" uri="{CE6537A1-D6FC-4f65-9D91-7224C49458BB}"/>
                <c:ext xmlns:c16="http://schemas.microsoft.com/office/drawing/2014/chart" uri="{C3380CC4-5D6E-409C-BE32-E72D297353CC}">
                  <c16:uniqueId val="{00000014-805E-4BBE-AFDF-65241F353467}"/>
                </c:ext>
              </c:extLst>
            </c:dLbl>
            <c:dLbl>
              <c:idx val="17"/>
              <c:delete val="1"/>
              <c:extLst>
                <c:ext xmlns:c15="http://schemas.microsoft.com/office/drawing/2012/chart" uri="{CE6537A1-D6FC-4f65-9D91-7224C49458BB}"/>
                <c:ext xmlns:c16="http://schemas.microsoft.com/office/drawing/2014/chart" uri="{C3380CC4-5D6E-409C-BE32-E72D297353CC}">
                  <c16:uniqueId val="{00000015-805E-4BBE-AFDF-65241F353467}"/>
                </c:ext>
              </c:extLst>
            </c:dLbl>
            <c:dLbl>
              <c:idx val="19"/>
              <c:delete val="1"/>
              <c:extLst>
                <c:ext xmlns:c15="http://schemas.microsoft.com/office/drawing/2012/chart" uri="{CE6537A1-D6FC-4f65-9D91-7224C49458BB}"/>
                <c:ext xmlns:c16="http://schemas.microsoft.com/office/drawing/2014/chart" uri="{C3380CC4-5D6E-409C-BE32-E72D297353CC}">
                  <c16:uniqueId val="{00000016-805E-4BBE-AFDF-65241F353467}"/>
                </c:ext>
              </c:extLst>
            </c:dLbl>
            <c:dLbl>
              <c:idx val="21"/>
              <c:delete val="1"/>
              <c:extLst>
                <c:ext xmlns:c15="http://schemas.microsoft.com/office/drawing/2012/chart" uri="{CE6537A1-D6FC-4f65-9D91-7224C49458BB}"/>
                <c:ext xmlns:c16="http://schemas.microsoft.com/office/drawing/2014/chart" uri="{C3380CC4-5D6E-409C-BE32-E72D297353CC}">
                  <c16:uniqueId val="{00000017-805E-4BBE-AFDF-65241F353467}"/>
                </c:ext>
              </c:extLst>
            </c:dLbl>
            <c:dLbl>
              <c:idx val="23"/>
              <c:delete val="1"/>
              <c:extLst>
                <c:ext xmlns:c15="http://schemas.microsoft.com/office/drawing/2012/chart" uri="{CE6537A1-D6FC-4f65-9D91-7224C49458BB}"/>
                <c:ext xmlns:c16="http://schemas.microsoft.com/office/drawing/2014/chart" uri="{C3380CC4-5D6E-409C-BE32-E72D297353CC}">
                  <c16:uniqueId val="{00000018-805E-4BBE-AFDF-65241F353467}"/>
                </c:ext>
              </c:extLst>
            </c:dLbl>
            <c:spPr>
              <a:noFill/>
              <a:ln>
                <a:noFill/>
              </a:ln>
              <a:effectLst/>
            </c:spPr>
            <c:txPr>
              <a:bodyPr wrap="square" lIns="38100" tIns="19050" rIns="38100" bIns="19050" anchor="ctr">
                <a:spAutoFit/>
              </a:bodyPr>
              <a:lstStyle/>
              <a:p>
                <a:pPr>
                  <a:defRPr sz="9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Typ_heat!$W$48:$W$71</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Typ_heat!$Y$48:$Y$71</c:f>
              <c:numCache>
                <c:formatCode>0.0</c:formatCode>
                <c:ptCount val="24"/>
                <c:pt idx="0">
                  <c:v>16.268460000000001</c:v>
                </c:pt>
                <c:pt idx="1">
                  <c:v>16.668890000000001</c:v>
                </c:pt>
                <c:pt idx="2">
                  <c:v>17.29372</c:v>
                </c:pt>
                <c:pt idx="3">
                  <c:v>17.853819999999999</c:v>
                </c:pt>
                <c:pt idx="4">
                  <c:v>18.264779999999998</c:v>
                </c:pt>
                <c:pt idx="5">
                  <c:v>18.54712</c:v>
                </c:pt>
                <c:pt idx="6">
                  <c:v>18.740629999999999</c:v>
                </c:pt>
                <c:pt idx="7">
                  <c:v>18.89969</c:v>
                </c:pt>
                <c:pt idx="8">
                  <c:v>19.06514</c:v>
                </c:pt>
                <c:pt idx="9">
                  <c:v>19.18693</c:v>
                </c:pt>
                <c:pt idx="10">
                  <c:v>19.297049999999999</c:v>
                </c:pt>
                <c:pt idx="11">
                  <c:v>19.543600000000001</c:v>
                </c:pt>
                <c:pt idx="12">
                  <c:v>19.83691</c:v>
                </c:pt>
                <c:pt idx="13">
                  <c:v>20.01953</c:v>
                </c:pt>
                <c:pt idx="14">
                  <c:v>20.092420000000001</c:v>
                </c:pt>
                <c:pt idx="15">
                  <c:v>19.966719999999999</c:v>
                </c:pt>
                <c:pt idx="16">
                  <c:v>19.579650000000001</c:v>
                </c:pt>
                <c:pt idx="17">
                  <c:v>18.96358</c:v>
                </c:pt>
                <c:pt idx="18">
                  <c:v>18.272390000000001</c:v>
                </c:pt>
                <c:pt idx="19">
                  <c:v>17.649979999999999</c:v>
                </c:pt>
                <c:pt idx="20">
                  <c:v>17.18075</c:v>
                </c:pt>
                <c:pt idx="21">
                  <c:v>16.817959999999999</c:v>
                </c:pt>
                <c:pt idx="22">
                  <c:v>16.542809999999999</c:v>
                </c:pt>
                <c:pt idx="23">
                  <c:v>16.344349999999999</c:v>
                </c:pt>
              </c:numCache>
            </c:numRef>
          </c:val>
          <c:smooth val="0"/>
          <c:extLst>
            <c:ext xmlns:c16="http://schemas.microsoft.com/office/drawing/2014/chart" uri="{C3380CC4-5D6E-409C-BE32-E72D297353CC}">
              <c16:uniqueId val="{00000019-805E-4BBE-AFDF-65241F353467}"/>
            </c:ext>
          </c:extLst>
        </c:ser>
        <c:ser>
          <c:idx val="2"/>
          <c:order val="2"/>
          <c:tx>
            <c:strRef>
              <c:f>Typ_heat!$Z$47</c:f>
              <c:strCache>
                <c:ptCount val="1"/>
                <c:pt idx="0">
                  <c:v>Firewood Stove Only, N=216</c:v>
                </c:pt>
              </c:strCache>
            </c:strRef>
          </c:tx>
          <c:dLbls>
            <c:dLbl>
              <c:idx val="1"/>
              <c:delete val="1"/>
              <c:extLst>
                <c:ext xmlns:c15="http://schemas.microsoft.com/office/drawing/2012/chart" uri="{CE6537A1-D6FC-4f65-9D91-7224C49458BB}"/>
                <c:ext xmlns:c16="http://schemas.microsoft.com/office/drawing/2014/chart" uri="{C3380CC4-5D6E-409C-BE32-E72D297353CC}">
                  <c16:uniqueId val="{0000001A-805E-4BBE-AFDF-65241F353467}"/>
                </c:ext>
              </c:extLst>
            </c:dLbl>
            <c:dLbl>
              <c:idx val="3"/>
              <c:delete val="1"/>
              <c:extLst>
                <c:ext xmlns:c15="http://schemas.microsoft.com/office/drawing/2012/chart" uri="{CE6537A1-D6FC-4f65-9D91-7224C49458BB}"/>
                <c:ext xmlns:c16="http://schemas.microsoft.com/office/drawing/2014/chart" uri="{C3380CC4-5D6E-409C-BE32-E72D297353CC}">
                  <c16:uniqueId val="{0000001B-805E-4BBE-AFDF-65241F353467}"/>
                </c:ext>
              </c:extLst>
            </c:dLbl>
            <c:dLbl>
              <c:idx val="5"/>
              <c:delete val="1"/>
              <c:extLst>
                <c:ext xmlns:c15="http://schemas.microsoft.com/office/drawing/2012/chart" uri="{CE6537A1-D6FC-4f65-9D91-7224C49458BB}"/>
                <c:ext xmlns:c16="http://schemas.microsoft.com/office/drawing/2014/chart" uri="{C3380CC4-5D6E-409C-BE32-E72D297353CC}">
                  <c16:uniqueId val="{0000001C-805E-4BBE-AFDF-65241F353467}"/>
                </c:ext>
              </c:extLst>
            </c:dLbl>
            <c:dLbl>
              <c:idx val="7"/>
              <c:delete val="1"/>
              <c:extLst>
                <c:ext xmlns:c15="http://schemas.microsoft.com/office/drawing/2012/chart" uri="{CE6537A1-D6FC-4f65-9D91-7224C49458BB}"/>
                <c:ext xmlns:c16="http://schemas.microsoft.com/office/drawing/2014/chart" uri="{C3380CC4-5D6E-409C-BE32-E72D297353CC}">
                  <c16:uniqueId val="{0000001D-805E-4BBE-AFDF-65241F353467}"/>
                </c:ext>
              </c:extLst>
            </c:dLbl>
            <c:dLbl>
              <c:idx val="9"/>
              <c:delete val="1"/>
              <c:extLst>
                <c:ext xmlns:c15="http://schemas.microsoft.com/office/drawing/2012/chart" uri="{CE6537A1-D6FC-4f65-9D91-7224C49458BB}"/>
                <c:ext xmlns:c16="http://schemas.microsoft.com/office/drawing/2014/chart" uri="{C3380CC4-5D6E-409C-BE32-E72D297353CC}">
                  <c16:uniqueId val="{0000001E-805E-4BBE-AFDF-65241F353467}"/>
                </c:ext>
              </c:extLst>
            </c:dLbl>
            <c:dLbl>
              <c:idx val="11"/>
              <c:delete val="1"/>
              <c:extLst>
                <c:ext xmlns:c15="http://schemas.microsoft.com/office/drawing/2012/chart" uri="{CE6537A1-D6FC-4f65-9D91-7224C49458BB}"/>
                <c:ext xmlns:c16="http://schemas.microsoft.com/office/drawing/2014/chart" uri="{C3380CC4-5D6E-409C-BE32-E72D297353CC}">
                  <c16:uniqueId val="{0000001F-805E-4BBE-AFDF-65241F353467}"/>
                </c:ext>
              </c:extLst>
            </c:dLbl>
            <c:dLbl>
              <c:idx val="13"/>
              <c:delete val="1"/>
              <c:extLst>
                <c:ext xmlns:c15="http://schemas.microsoft.com/office/drawing/2012/chart" uri="{CE6537A1-D6FC-4f65-9D91-7224C49458BB}"/>
                <c:ext xmlns:c16="http://schemas.microsoft.com/office/drawing/2014/chart" uri="{C3380CC4-5D6E-409C-BE32-E72D297353CC}">
                  <c16:uniqueId val="{00000020-805E-4BBE-AFDF-65241F353467}"/>
                </c:ext>
              </c:extLst>
            </c:dLbl>
            <c:dLbl>
              <c:idx val="15"/>
              <c:delete val="1"/>
              <c:extLst>
                <c:ext xmlns:c15="http://schemas.microsoft.com/office/drawing/2012/chart" uri="{CE6537A1-D6FC-4f65-9D91-7224C49458BB}"/>
                <c:ext xmlns:c16="http://schemas.microsoft.com/office/drawing/2014/chart" uri="{C3380CC4-5D6E-409C-BE32-E72D297353CC}">
                  <c16:uniqueId val="{00000021-805E-4BBE-AFDF-65241F353467}"/>
                </c:ext>
              </c:extLst>
            </c:dLbl>
            <c:dLbl>
              <c:idx val="17"/>
              <c:delete val="1"/>
              <c:extLst>
                <c:ext xmlns:c15="http://schemas.microsoft.com/office/drawing/2012/chart" uri="{CE6537A1-D6FC-4f65-9D91-7224C49458BB}"/>
                <c:ext xmlns:c16="http://schemas.microsoft.com/office/drawing/2014/chart" uri="{C3380CC4-5D6E-409C-BE32-E72D297353CC}">
                  <c16:uniqueId val="{00000022-805E-4BBE-AFDF-65241F353467}"/>
                </c:ext>
              </c:extLst>
            </c:dLbl>
            <c:dLbl>
              <c:idx val="19"/>
              <c:delete val="1"/>
              <c:extLst>
                <c:ext xmlns:c15="http://schemas.microsoft.com/office/drawing/2012/chart" uri="{CE6537A1-D6FC-4f65-9D91-7224C49458BB}"/>
                <c:ext xmlns:c16="http://schemas.microsoft.com/office/drawing/2014/chart" uri="{C3380CC4-5D6E-409C-BE32-E72D297353CC}">
                  <c16:uniqueId val="{00000023-805E-4BBE-AFDF-65241F353467}"/>
                </c:ext>
              </c:extLst>
            </c:dLbl>
            <c:dLbl>
              <c:idx val="21"/>
              <c:delete val="1"/>
              <c:extLst>
                <c:ext xmlns:c15="http://schemas.microsoft.com/office/drawing/2012/chart" uri="{CE6537A1-D6FC-4f65-9D91-7224C49458BB}"/>
                <c:ext xmlns:c16="http://schemas.microsoft.com/office/drawing/2014/chart" uri="{C3380CC4-5D6E-409C-BE32-E72D297353CC}">
                  <c16:uniqueId val="{00000024-805E-4BBE-AFDF-65241F353467}"/>
                </c:ext>
              </c:extLst>
            </c:dLbl>
            <c:dLbl>
              <c:idx val="23"/>
              <c:delete val="1"/>
              <c:extLst>
                <c:ext xmlns:c15="http://schemas.microsoft.com/office/drawing/2012/chart" uri="{CE6537A1-D6FC-4f65-9D91-7224C49458BB}"/>
                <c:ext xmlns:c16="http://schemas.microsoft.com/office/drawing/2014/chart" uri="{C3380CC4-5D6E-409C-BE32-E72D297353CC}">
                  <c16:uniqueId val="{00000025-805E-4BBE-AFDF-65241F353467}"/>
                </c:ext>
              </c:extLst>
            </c:dLbl>
            <c:spPr>
              <a:noFill/>
              <a:ln>
                <a:noFill/>
              </a:ln>
              <a:effectLst/>
            </c:spPr>
            <c:txPr>
              <a:bodyPr wrap="square" lIns="38100" tIns="19050" rIns="38100" bIns="19050" anchor="ctr">
                <a:spAutoFit/>
              </a:bodyPr>
              <a:lstStyle/>
              <a:p>
                <a:pPr>
                  <a:defRPr sz="9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Typ_heat!$W$48:$W$71</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Typ_heat!$Z$48:$Z$71</c:f>
              <c:numCache>
                <c:formatCode>0.0</c:formatCode>
                <c:ptCount val="24"/>
                <c:pt idx="0">
                  <c:v>2.375702</c:v>
                </c:pt>
                <c:pt idx="1">
                  <c:v>2.639615</c:v>
                </c:pt>
                <c:pt idx="2">
                  <c:v>3.7084350000000001</c:v>
                </c:pt>
                <c:pt idx="3">
                  <c:v>4.9800760000000004</c:v>
                </c:pt>
                <c:pt idx="4">
                  <c:v>6.0906820000000002</c:v>
                </c:pt>
                <c:pt idx="5">
                  <c:v>6.9417920000000004</c:v>
                </c:pt>
                <c:pt idx="6">
                  <c:v>7.6088760000000004</c:v>
                </c:pt>
                <c:pt idx="7">
                  <c:v>8.0698740000000004</c:v>
                </c:pt>
                <c:pt idx="8">
                  <c:v>8.2062830000000009</c:v>
                </c:pt>
                <c:pt idx="9">
                  <c:v>8.0313359999999996</c:v>
                </c:pt>
                <c:pt idx="10">
                  <c:v>7.39107</c:v>
                </c:pt>
                <c:pt idx="11">
                  <c:v>6.5488970000000002</c:v>
                </c:pt>
                <c:pt idx="12">
                  <c:v>5.6500640000000004</c:v>
                </c:pt>
                <c:pt idx="13">
                  <c:v>5.095739</c:v>
                </c:pt>
                <c:pt idx="14">
                  <c:v>4.6793209999999998</c:v>
                </c:pt>
                <c:pt idx="15">
                  <c:v>4.3222079999999998</c:v>
                </c:pt>
                <c:pt idx="16">
                  <c:v>3.9563809999999999</c:v>
                </c:pt>
                <c:pt idx="17">
                  <c:v>3.6712030000000002</c:v>
                </c:pt>
                <c:pt idx="18">
                  <c:v>3.3659379999999999</c:v>
                </c:pt>
                <c:pt idx="19">
                  <c:v>3.1442380000000001</c:v>
                </c:pt>
                <c:pt idx="20">
                  <c:v>2.9017900000000001</c:v>
                </c:pt>
                <c:pt idx="21">
                  <c:v>2.7246190000000001</c:v>
                </c:pt>
                <c:pt idx="22">
                  <c:v>2.5452889999999999</c:v>
                </c:pt>
                <c:pt idx="23">
                  <c:v>2.4393479999999998</c:v>
                </c:pt>
              </c:numCache>
            </c:numRef>
          </c:val>
          <c:smooth val="0"/>
          <c:extLst>
            <c:ext xmlns:c16="http://schemas.microsoft.com/office/drawing/2014/chart" uri="{C3380CC4-5D6E-409C-BE32-E72D297353CC}">
              <c16:uniqueId val="{00000026-805E-4BBE-AFDF-65241F353467}"/>
            </c:ext>
          </c:extLst>
        </c:ser>
        <c:ser>
          <c:idx val="3"/>
          <c:order val="3"/>
          <c:tx>
            <c:strRef>
              <c:f>Typ_heat!$AA$47</c:f>
              <c:strCache>
                <c:ptCount val="1"/>
                <c:pt idx="0">
                  <c:v>Gas Space Heater Only, N=185</c:v>
                </c:pt>
              </c:strCache>
            </c:strRef>
          </c:tx>
          <c:dLbls>
            <c:dLbl>
              <c:idx val="1"/>
              <c:delete val="1"/>
              <c:extLst>
                <c:ext xmlns:c15="http://schemas.microsoft.com/office/drawing/2012/chart" uri="{CE6537A1-D6FC-4f65-9D91-7224C49458BB}"/>
                <c:ext xmlns:c16="http://schemas.microsoft.com/office/drawing/2014/chart" uri="{C3380CC4-5D6E-409C-BE32-E72D297353CC}">
                  <c16:uniqueId val="{00000027-805E-4BBE-AFDF-65241F353467}"/>
                </c:ext>
              </c:extLst>
            </c:dLbl>
            <c:dLbl>
              <c:idx val="3"/>
              <c:delete val="1"/>
              <c:extLst>
                <c:ext xmlns:c15="http://schemas.microsoft.com/office/drawing/2012/chart" uri="{CE6537A1-D6FC-4f65-9D91-7224C49458BB}"/>
                <c:ext xmlns:c16="http://schemas.microsoft.com/office/drawing/2014/chart" uri="{C3380CC4-5D6E-409C-BE32-E72D297353CC}">
                  <c16:uniqueId val="{00000028-805E-4BBE-AFDF-65241F353467}"/>
                </c:ext>
              </c:extLst>
            </c:dLbl>
            <c:dLbl>
              <c:idx val="5"/>
              <c:delete val="1"/>
              <c:extLst>
                <c:ext xmlns:c15="http://schemas.microsoft.com/office/drawing/2012/chart" uri="{CE6537A1-D6FC-4f65-9D91-7224C49458BB}"/>
                <c:ext xmlns:c16="http://schemas.microsoft.com/office/drawing/2014/chart" uri="{C3380CC4-5D6E-409C-BE32-E72D297353CC}">
                  <c16:uniqueId val="{00000029-805E-4BBE-AFDF-65241F353467}"/>
                </c:ext>
              </c:extLst>
            </c:dLbl>
            <c:dLbl>
              <c:idx val="7"/>
              <c:delete val="1"/>
              <c:extLst>
                <c:ext xmlns:c15="http://schemas.microsoft.com/office/drawing/2012/chart" uri="{CE6537A1-D6FC-4f65-9D91-7224C49458BB}"/>
                <c:ext xmlns:c16="http://schemas.microsoft.com/office/drawing/2014/chart" uri="{C3380CC4-5D6E-409C-BE32-E72D297353CC}">
                  <c16:uniqueId val="{0000002A-805E-4BBE-AFDF-65241F353467}"/>
                </c:ext>
              </c:extLst>
            </c:dLbl>
            <c:dLbl>
              <c:idx val="9"/>
              <c:delete val="1"/>
              <c:extLst>
                <c:ext xmlns:c15="http://schemas.microsoft.com/office/drawing/2012/chart" uri="{CE6537A1-D6FC-4f65-9D91-7224C49458BB}"/>
                <c:ext xmlns:c16="http://schemas.microsoft.com/office/drawing/2014/chart" uri="{C3380CC4-5D6E-409C-BE32-E72D297353CC}">
                  <c16:uniqueId val="{0000002B-805E-4BBE-AFDF-65241F353467}"/>
                </c:ext>
              </c:extLst>
            </c:dLbl>
            <c:dLbl>
              <c:idx val="11"/>
              <c:delete val="1"/>
              <c:extLst>
                <c:ext xmlns:c15="http://schemas.microsoft.com/office/drawing/2012/chart" uri="{CE6537A1-D6FC-4f65-9D91-7224C49458BB}"/>
                <c:ext xmlns:c16="http://schemas.microsoft.com/office/drawing/2014/chart" uri="{C3380CC4-5D6E-409C-BE32-E72D297353CC}">
                  <c16:uniqueId val="{0000002C-805E-4BBE-AFDF-65241F353467}"/>
                </c:ext>
              </c:extLst>
            </c:dLbl>
            <c:dLbl>
              <c:idx val="13"/>
              <c:delete val="1"/>
              <c:extLst>
                <c:ext xmlns:c15="http://schemas.microsoft.com/office/drawing/2012/chart" uri="{CE6537A1-D6FC-4f65-9D91-7224C49458BB}"/>
                <c:ext xmlns:c16="http://schemas.microsoft.com/office/drawing/2014/chart" uri="{C3380CC4-5D6E-409C-BE32-E72D297353CC}">
                  <c16:uniqueId val="{0000002D-805E-4BBE-AFDF-65241F353467}"/>
                </c:ext>
              </c:extLst>
            </c:dLbl>
            <c:dLbl>
              <c:idx val="15"/>
              <c:delete val="1"/>
              <c:extLst>
                <c:ext xmlns:c15="http://schemas.microsoft.com/office/drawing/2012/chart" uri="{CE6537A1-D6FC-4f65-9D91-7224C49458BB}"/>
                <c:ext xmlns:c16="http://schemas.microsoft.com/office/drawing/2014/chart" uri="{C3380CC4-5D6E-409C-BE32-E72D297353CC}">
                  <c16:uniqueId val="{0000002E-805E-4BBE-AFDF-65241F353467}"/>
                </c:ext>
              </c:extLst>
            </c:dLbl>
            <c:dLbl>
              <c:idx val="17"/>
              <c:delete val="1"/>
              <c:extLst>
                <c:ext xmlns:c15="http://schemas.microsoft.com/office/drawing/2012/chart" uri="{CE6537A1-D6FC-4f65-9D91-7224C49458BB}"/>
                <c:ext xmlns:c16="http://schemas.microsoft.com/office/drawing/2014/chart" uri="{C3380CC4-5D6E-409C-BE32-E72D297353CC}">
                  <c16:uniqueId val="{0000002F-805E-4BBE-AFDF-65241F353467}"/>
                </c:ext>
              </c:extLst>
            </c:dLbl>
            <c:dLbl>
              <c:idx val="19"/>
              <c:delete val="1"/>
              <c:extLst>
                <c:ext xmlns:c15="http://schemas.microsoft.com/office/drawing/2012/chart" uri="{CE6537A1-D6FC-4f65-9D91-7224C49458BB}"/>
                <c:ext xmlns:c16="http://schemas.microsoft.com/office/drawing/2014/chart" uri="{C3380CC4-5D6E-409C-BE32-E72D297353CC}">
                  <c16:uniqueId val="{00000030-805E-4BBE-AFDF-65241F353467}"/>
                </c:ext>
              </c:extLst>
            </c:dLbl>
            <c:dLbl>
              <c:idx val="21"/>
              <c:delete val="1"/>
              <c:extLst>
                <c:ext xmlns:c15="http://schemas.microsoft.com/office/drawing/2012/chart" uri="{CE6537A1-D6FC-4f65-9D91-7224C49458BB}"/>
                <c:ext xmlns:c16="http://schemas.microsoft.com/office/drawing/2014/chart" uri="{C3380CC4-5D6E-409C-BE32-E72D297353CC}">
                  <c16:uniqueId val="{00000031-805E-4BBE-AFDF-65241F353467}"/>
                </c:ext>
              </c:extLst>
            </c:dLbl>
            <c:dLbl>
              <c:idx val="23"/>
              <c:delete val="1"/>
              <c:extLst>
                <c:ext xmlns:c15="http://schemas.microsoft.com/office/drawing/2012/chart" uri="{CE6537A1-D6FC-4f65-9D91-7224C49458BB}"/>
                <c:ext xmlns:c16="http://schemas.microsoft.com/office/drawing/2014/chart" uri="{C3380CC4-5D6E-409C-BE32-E72D297353CC}">
                  <c16:uniqueId val="{00000032-805E-4BBE-AFDF-65241F353467}"/>
                </c:ext>
              </c:extLst>
            </c:dLbl>
            <c:spPr>
              <a:noFill/>
              <a:ln>
                <a:noFill/>
              </a:ln>
              <a:effectLst/>
            </c:spPr>
            <c:txPr>
              <a:bodyPr wrap="square" lIns="38100" tIns="19050" rIns="38100" bIns="19050" anchor="ctr">
                <a:spAutoFit/>
              </a:bodyPr>
              <a:lstStyle/>
              <a:p>
                <a:pPr>
                  <a:defRPr sz="9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Typ_heat!$W$48:$W$71</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Typ_heat!$AA$48:$AA$71</c:f>
              <c:numCache>
                <c:formatCode>0.0</c:formatCode>
                <c:ptCount val="24"/>
                <c:pt idx="0">
                  <c:v>4.1450680000000002</c:v>
                </c:pt>
                <c:pt idx="1">
                  <c:v>4.4890540000000003</c:v>
                </c:pt>
                <c:pt idx="2">
                  <c:v>5.6540660000000003</c:v>
                </c:pt>
                <c:pt idx="3">
                  <c:v>6.9528819999999998</c:v>
                </c:pt>
                <c:pt idx="4">
                  <c:v>8.0141010000000001</c:v>
                </c:pt>
                <c:pt idx="5">
                  <c:v>8.8366609999999994</c:v>
                </c:pt>
                <c:pt idx="6">
                  <c:v>9.3985679999999991</c:v>
                </c:pt>
                <c:pt idx="7">
                  <c:v>9.7438769999999995</c:v>
                </c:pt>
                <c:pt idx="8">
                  <c:v>9.8871070000000003</c:v>
                </c:pt>
                <c:pt idx="9">
                  <c:v>9.6090719999999994</c:v>
                </c:pt>
                <c:pt idx="10">
                  <c:v>8.9366409999999998</c:v>
                </c:pt>
                <c:pt idx="11">
                  <c:v>8.0052160000000008</c:v>
                </c:pt>
                <c:pt idx="12">
                  <c:v>7.3058759999999996</c:v>
                </c:pt>
                <c:pt idx="13">
                  <c:v>6.8105529999999996</c:v>
                </c:pt>
                <c:pt idx="14">
                  <c:v>6.4817270000000002</c:v>
                </c:pt>
                <c:pt idx="15">
                  <c:v>6.2099729999999997</c:v>
                </c:pt>
                <c:pt idx="16">
                  <c:v>5.9321089999999996</c:v>
                </c:pt>
                <c:pt idx="17">
                  <c:v>5.5781090000000004</c:v>
                </c:pt>
                <c:pt idx="18">
                  <c:v>5.2670750000000002</c:v>
                </c:pt>
                <c:pt idx="19">
                  <c:v>5.005439</c:v>
                </c:pt>
                <c:pt idx="20">
                  <c:v>4.759817</c:v>
                </c:pt>
                <c:pt idx="21">
                  <c:v>4.5743900000000002</c:v>
                </c:pt>
                <c:pt idx="22">
                  <c:v>4.4059100000000004</c:v>
                </c:pt>
                <c:pt idx="23">
                  <c:v>4.241314</c:v>
                </c:pt>
              </c:numCache>
            </c:numRef>
          </c:val>
          <c:smooth val="0"/>
          <c:extLst>
            <c:ext xmlns:c16="http://schemas.microsoft.com/office/drawing/2014/chart" uri="{C3380CC4-5D6E-409C-BE32-E72D297353CC}">
              <c16:uniqueId val="{00000033-805E-4BBE-AFDF-65241F353467}"/>
            </c:ext>
          </c:extLst>
        </c:ser>
        <c:dLbls>
          <c:showLegendKey val="0"/>
          <c:showVal val="0"/>
          <c:showCatName val="0"/>
          <c:showSerName val="0"/>
          <c:showPercent val="0"/>
          <c:showBubbleSize val="0"/>
        </c:dLbls>
        <c:marker val="1"/>
        <c:smooth val="0"/>
        <c:axId val="190297984"/>
        <c:axId val="190299520"/>
      </c:lineChart>
      <c:catAx>
        <c:axId val="190297984"/>
        <c:scaling>
          <c:orientation val="minMax"/>
        </c:scaling>
        <c:delete val="0"/>
        <c:axPos val="b"/>
        <c:title>
          <c:tx>
            <c:rich>
              <a:bodyPr/>
              <a:lstStyle/>
              <a:p>
                <a:pPr>
                  <a:defRPr b="0"/>
                </a:pPr>
                <a:r>
                  <a:rPr lang="en-US" b="0" dirty="0"/>
                  <a:t>Time of Day</a:t>
                </a:r>
              </a:p>
            </c:rich>
          </c:tx>
          <c:overlay val="0"/>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9520"/>
        <c:crosses val="autoZero"/>
        <c:auto val="1"/>
        <c:lblAlgn val="ctr"/>
        <c:lblOffset val="100"/>
        <c:noMultiLvlLbl val="0"/>
      </c:catAx>
      <c:valAx>
        <c:axId val="190299520"/>
        <c:scaling>
          <c:orientation val="minMax"/>
          <c:max val="22"/>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b="0" dirty="0"/>
                  <a:t>Temperature (in Celsius)</a:t>
                </a:r>
              </a:p>
            </c:rich>
          </c:tx>
          <c:overlay val="0"/>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7984"/>
        <c:crosses val="autoZero"/>
        <c:crossBetween val="between"/>
        <c:majorUnit val="2"/>
        <c:minorUnit val="0.1"/>
      </c:valAx>
      <c:spPr>
        <a:noFill/>
        <a:ln>
          <a:noFill/>
        </a:ln>
        <a:effectLst/>
      </c:spPr>
    </c:plotArea>
    <c:legend>
      <c:legendPos val="r"/>
      <c:layout>
        <c:manualLayout>
          <c:xMode val="edge"/>
          <c:yMode val="edge"/>
          <c:x val="7.2274778112177904E-2"/>
          <c:y val="2.4652026877267041E-2"/>
          <c:w val="0.91474663655362354"/>
          <c:h val="0.10618790952445405"/>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3494366472773"/>
          <c:y val="6.0239329410499642E-2"/>
          <c:w val="0.85011963514727129"/>
          <c:h val="0.73666994750656167"/>
        </c:manualLayout>
      </c:layout>
      <c:lineChart>
        <c:grouping val="standard"/>
        <c:varyColors val="0"/>
        <c:ser>
          <c:idx val="0"/>
          <c:order val="0"/>
          <c:tx>
            <c:strRef>
              <c:f>Insulate!$B$45</c:f>
              <c:strCache>
                <c:ptCount val="1"/>
                <c:pt idx="0">
                  <c:v>No Insulation (wall or Roof), N=400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D798-4366-8864-3E25D7100FC0}"/>
                </c:ext>
              </c:extLst>
            </c:dLbl>
            <c:dLbl>
              <c:idx val="2"/>
              <c:layout>
                <c:manualLayout>
                  <c:x val="-3.0530319567703093E-2"/>
                  <c:y val="5.1857091796165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98-4366-8864-3E25D7100FC0}"/>
                </c:ext>
              </c:extLst>
            </c:dLbl>
            <c:dLbl>
              <c:idx val="3"/>
              <c:delete val="1"/>
              <c:extLst>
                <c:ext xmlns:c15="http://schemas.microsoft.com/office/drawing/2012/chart" uri="{CE6537A1-D6FC-4f65-9D91-7224C49458BB}"/>
                <c:ext xmlns:c16="http://schemas.microsoft.com/office/drawing/2014/chart" uri="{C3380CC4-5D6E-409C-BE32-E72D297353CC}">
                  <c16:uniqueId val="{00000002-D798-4366-8864-3E25D7100FC0}"/>
                </c:ext>
              </c:extLst>
            </c:dLbl>
            <c:dLbl>
              <c:idx val="4"/>
              <c:layout>
                <c:manualLayout>
                  <c:x val="-3.0530319567703093E-2"/>
                  <c:y val="5.6369339172489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98-4366-8864-3E25D7100FC0}"/>
                </c:ext>
              </c:extLst>
            </c:dLbl>
            <c:dLbl>
              <c:idx val="5"/>
              <c:delete val="1"/>
              <c:extLst>
                <c:ext xmlns:c15="http://schemas.microsoft.com/office/drawing/2012/chart" uri="{CE6537A1-D6FC-4f65-9D91-7224C49458BB}"/>
                <c:ext xmlns:c16="http://schemas.microsoft.com/office/drawing/2014/chart" uri="{C3380CC4-5D6E-409C-BE32-E72D297353CC}">
                  <c16:uniqueId val="{00000004-D798-4366-8864-3E25D7100FC0}"/>
                </c:ext>
              </c:extLst>
            </c:dLbl>
            <c:dLbl>
              <c:idx val="7"/>
              <c:delete val="1"/>
              <c:extLst>
                <c:ext xmlns:c15="http://schemas.microsoft.com/office/drawing/2012/chart" uri="{CE6537A1-D6FC-4f65-9D91-7224C49458BB}"/>
                <c:ext xmlns:c16="http://schemas.microsoft.com/office/drawing/2014/chart" uri="{C3380CC4-5D6E-409C-BE32-E72D297353CC}">
                  <c16:uniqueId val="{00000005-D798-4366-8864-3E25D7100FC0}"/>
                </c:ext>
              </c:extLst>
            </c:dLbl>
            <c:dLbl>
              <c:idx val="9"/>
              <c:delete val="1"/>
              <c:extLst>
                <c:ext xmlns:c15="http://schemas.microsoft.com/office/drawing/2012/chart" uri="{CE6537A1-D6FC-4f65-9D91-7224C49458BB}"/>
                <c:ext xmlns:c16="http://schemas.microsoft.com/office/drawing/2014/chart" uri="{C3380CC4-5D6E-409C-BE32-E72D297353CC}">
                  <c16:uniqueId val="{00000006-D798-4366-8864-3E25D7100FC0}"/>
                </c:ext>
              </c:extLst>
            </c:dLbl>
            <c:dLbl>
              <c:idx val="11"/>
              <c:delete val="1"/>
              <c:extLst>
                <c:ext xmlns:c15="http://schemas.microsoft.com/office/drawing/2012/chart" uri="{CE6537A1-D6FC-4f65-9D91-7224C49458BB}"/>
                <c:ext xmlns:c16="http://schemas.microsoft.com/office/drawing/2014/chart" uri="{C3380CC4-5D6E-409C-BE32-E72D297353CC}">
                  <c16:uniqueId val="{00000007-D798-4366-8864-3E25D7100FC0}"/>
                </c:ext>
              </c:extLst>
            </c:dLbl>
            <c:dLbl>
              <c:idx val="13"/>
              <c:delete val="1"/>
              <c:extLst>
                <c:ext xmlns:c15="http://schemas.microsoft.com/office/drawing/2012/chart" uri="{CE6537A1-D6FC-4f65-9D91-7224C49458BB}"/>
                <c:ext xmlns:c16="http://schemas.microsoft.com/office/drawing/2014/chart" uri="{C3380CC4-5D6E-409C-BE32-E72D297353CC}">
                  <c16:uniqueId val="{00000008-D798-4366-8864-3E25D7100FC0}"/>
                </c:ext>
              </c:extLst>
            </c:dLbl>
            <c:dLbl>
              <c:idx val="15"/>
              <c:delete val="1"/>
              <c:extLst>
                <c:ext xmlns:c15="http://schemas.microsoft.com/office/drawing/2012/chart" uri="{CE6537A1-D6FC-4f65-9D91-7224C49458BB}"/>
                <c:ext xmlns:c16="http://schemas.microsoft.com/office/drawing/2014/chart" uri="{C3380CC4-5D6E-409C-BE32-E72D297353CC}">
                  <c16:uniqueId val="{00000009-D798-4366-8864-3E25D7100FC0}"/>
                </c:ext>
              </c:extLst>
            </c:dLbl>
            <c:dLbl>
              <c:idx val="16"/>
              <c:layout>
                <c:manualLayout>
                  <c:x val="-5.7136171262914835E-2"/>
                  <c:y val="5.6369339172489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98-4366-8864-3E25D7100FC0}"/>
                </c:ext>
              </c:extLst>
            </c:dLbl>
            <c:dLbl>
              <c:idx val="17"/>
              <c:delete val="1"/>
              <c:extLst>
                <c:ext xmlns:c15="http://schemas.microsoft.com/office/drawing/2012/chart" uri="{CE6537A1-D6FC-4f65-9D91-7224C49458BB}"/>
                <c:ext xmlns:c16="http://schemas.microsoft.com/office/drawing/2014/chart" uri="{C3380CC4-5D6E-409C-BE32-E72D297353CC}">
                  <c16:uniqueId val="{0000000B-D798-4366-8864-3E25D7100FC0}"/>
                </c:ext>
              </c:extLst>
            </c:dLbl>
            <c:dLbl>
              <c:idx val="18"/>
              <c:layout>
                <c:manualLayout>
                  <c:x val="-5.979675643243601E-2"/>
                  <c:y val="4.2832597043518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798-4366-8864-3E25D7100FC0}"/>
                </c:ext>
              </c:extLst>
            </c:dLbl>
            <c:dLbl>
              <c:idx val="19"/>
              <c:delete val="1"/>
              <c:extLst>
                <c:ext xmlns:c15="http://schemas.microsoft.com/office/drawing/2012/chart" uri="{CE6537A1-D6FC-4f65-9D91-7224C49458BB}"/>
                <c:ext xmlns:c16="http://schemas.microsoft.com/office/drawing/2014/chart" uri="{C3380CC4-5D6E-409C-BE32-E72D297353CC}">
                  <c16:uniqueId val="{0000000D-D798-4366-8864-3E25D7100FC0}"/>
                </c:ext>
              </c:extLst>
            </c:dLbl>
            <c:dLbl>
              <c:idx val="20"/>
              <c:layout>
                <c:manualLayout>
                  <c:x val="-5.9796756432436107E-2"/>
                  <c:y val="5.1857091796165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798-4366-8864-3E25D7100FC0}"/>
                </c:ext>
              </c:extLst>
            </c:dLbl>
            <c:dLbl>
              <c:idx val="21"/>
              <c:delete val="1"/>
              <c:extLst>
                <c:ext xmlns:c15="http://schemas.microsoft.com/office/drawing/2012/chart" uri="{CE6537A1-D6FC-4f65-9D91-7224C49458BB}"/>
                <c:ext xmlns:c16="http://schemas.microsoft.com/office/drawing/2014/chart" uri="{C3380CC4-5D6E-409C-BE32-E72D297353CC}">
                  <c16:uniqueId val="{0000000F-D798-4366-8864-3E25D7100FC0}"/>
                </c:ext>
              </c:extLst>
            </c:dLbl>
            <c:dLbl>
              <c:idx val="22"/>
              <c:layout>
                <c:manualLayout>
                  <c:x val="-5.1815000923872485E-2"/>
                  <c:y val="5.1857091796165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798-4366-8864-3E25D7100FC0}"/>
                </c:ext>
              </c:extLst>
            </c:dLbl>
            <c:dLbl>
              <c:idx val="23"/>
              <c:delete val="1"/>
              <c:extLst>
                <c:ext xmlns:c15="http://schemas.microsoft.com/office/drawing/2012/chart" uri="{CE6537A1-D6FC-4f65-9D91-7224C49458BB}"/>
                <c:ext xmlns:c16="http://schemas.microsoft.com/office/drawing/2014/chart" uri="{C3380CC4-5D6E-409C-BE32-E72D297353CC}">
                  <c16:uniqueId val="{00000011-D798-4366-8864-3E25D7100FC0}"/>
                </c:ext>
              </c:extLst>
            </c:dLbl>
            <c:spPr>
              <a:noFill/>
              <a:ln>
                <a:noFill/>
              </a:ln>
              <a:effectLst/>
            </c:spPr>
            <c:txPr>
              <a:bodyPr wrap="square" lIns="38100" tIns="19050" rIns="38100" bIns="19050" anchor="ctr">
                <a:spAutoFit/>
              </a:bodyPr>
              <a:lstStyle/>
              <a:p>
                <a:pPr>
                  <a:defRPr sz="9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Insulate!$A$46:$A$69</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Insulate!$B$46:$B$69</c:f>
              <c:numCache>
                <c:formatCode>0.0</c:formatCode>
                <c:ptCount val="24"/>
                <c:pt idx="0">
                  <c:v>13.659420000000001</c:v>
                </c:pt>
                <c:pt idx="1">
                  <c:v>14.17792</c:v>
                </c:pt>
                <c:pt idx="2">
                  <c:v>15.34704</c:v>
                </c:pt>
                <c:pt idx="3">
                  <c:v>16.382950000000001</c:v>
                </c:pt>
                <c:pt idx="4">
                  <c:v>17.056190000000001</c:v>
                </c:pt>
                <c:pt idx="5">
                  <c:v>17.46292</c:v>
                </c:pt>
                <c:pt idx="6">
                  <c:v>17.717970000000001</c:v>
                </c:pt>
                <c:pt idx="7">
                  <c:v>17.956759999999999</c:v>
                </c:pt>
                <c:pt idx="8">
                  <c:v>18.204339999999998</c:v>
                </c:pt>
                <c:pt idx="9">
                  <c:v>18.376349999999999</c:v>
                </c:pt>
                <c:pt idx="10">
                  <c:v>18.54025</c:v>
                </c:pt>
                <c:pt idx="11">
                  <c:v>18.83436</c:v>
                </c:pt>
                <c:pt idx="12">
                  <c:v>19.173940000000002</c:v>
                </c:pt>
                <c:pt idx="13">
                  <c:v>19.361139999999999</c:v>
                </c:pt>
                <c:pt idx="14">
                  <c:v>19.283909999999999</c:v>
                </c:pt>
                <c:pt idx="15">
                  <c:v>18.91591</c:v>
                </c:pt>
                <c:pt idx="16">
                  <c:v>18.242809999999999</c:v>
                </c:pt>
                <c:pt idx="17">
                  <c:v>17.355889999999999</c:v>
                </c:pt>
                <c:pt idx="18">
                  <c:v>16.438089999999999</c:v>
                </c:pt>
                <c:pt idx="19">
                  <c:v>15.65164</c:v>
                </c:pt>
                <c:pt idx="20">
                  <c:v>15.017300000000001</c:v>
                </c:pt>
                <c:pt idx="21">
                  <c:v>14.51502</c:v>
                </c:pt>
                <c:pt idx="22">
                  <c:v>14.10693</c:v>
                </c:pt>
                <c:pt idx="23">
                  <c:v>13.812799999999999</c:v>
                </c:pt>
              </c:numCache>
            </c:numRef>
          </c:val>
          <c:smooth val="0"/>
          <c:extLst>
            <c:ext xmlns:c16="http://schemas.microsoft.com/office/drawing/2014/chart" uri="{C3380CC4-5D6E-409C-BE32-E72D297353CC}">
              <c16:uniqueId val="{00000012-D798-4366-8864-3E25D7100FC0}"/>
            </c:ext>
          </c:extLst>
        </c:ser>
        <c:ser>
          <c:idx val="1"/>
          <c:order val="1"/>
          <c:tx>
            <c:strRef>
              <c:f>Insulate!$C$45</c:f>
              <c:strCache>
                <c:ptCount val="1"/>
                <c:pt idx="0">
                  <c:v>Roof fully insulated but No Wall Insulation,N=33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Insulate!$A$46:$A$69</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Insulate!$C$46:$C$69</c:f>
              <c:numCache>
                <c:formatCode>0.0</c:formatCode>
                <c:ptCount val="24"/>
                <c:pt idx="0">
                  <c:v>16.944140000000001</c:v>
                </c:pt>
                <c:pt idx="1">
                  <c:v>17.024360000000001</c:v>
                </c:pt>
                <c:pt idx="2">
                  <c:v>17.371649999999999</c:v>
                </c:pt>
                <c:pt idx="3">
                  <c:v>17.81465</c:v>
                </c:pt>
                <c:pt idx="4">
                  <c:v>18.12744</c:v>
                </c:pt>
                <c:pt idx="5">
                  <c:v>18.376000000000001</c:v>
                </c:pt>
                <c:pt idx="6">
                  <c:v>18.577940000000002</c:v>
                </c:pt>
                <c:pt idx="7">
                  <c:v>18.74248</c:v>
                </c:pt>
                <c:pt idx="8">
                  <c:v>18.863589999999999</c:v>
                </c:pt>
                <c:pt idx="9">
                  <c:v>18.954229999999999</c:v>
                </c:pt>
                <c:pt idx="10">
                  <c:v>19.020389999999999</c:v>
                </c:pt>
                <c:pt idx="11">
                  <c:v>19.06493</c:v>
                </c:pt>
                <c:pt idx="12">
                  <c:v>19.20354</c:v>
                </c:pt>
                <c:pt idx="13">
                  <c:v>19.33963</c:v>
                </c:pt>
                <c:pt idx="14">
                  <c:v>19.40429</c:v>
                </c:pt>
                <c:pt idx="15">
                  <c:v>19.462420000000002</c:v>
                </c:pt>
                <c:pt idx="16">
                  <c:v>19.402650000000001</c:v>
                </c:pt>
                <c:pt idx="17">
                  <c:v>19.10407</c:v>
                </c:pt>
                <c:pt idx="18">
                  <c:v>18.666519999999998</c:v>
                </c:pt>
                <c:pt idx="19">
                  <c:v>18.278790000000001</c:v>
                </c:pt>
                <c:pt idx="20">
                  <c:v>17.908460000000002</c:v>
                </c:pt>
                <c:pt idx="21">
                  <c:v>17.54627</c:v>
                </c:pt>
                <c:pt idx="22">
                  <c:v>17.27243</c:v>
                </c:pt>
                <c:pt idx="23">
                  <c:v>17.066120000000002</c:v>
                </c:pt>
              </c:numCache>
            </c:numRef>
          </c:val>
          <c:smooth val="0"/>
          <c:extLst>
            <c:ext xmlns:c16="http://schemas.microsoft.com/office/drawing/2014/chart" uri="{C3380CC4-5D6E-409C-BE32-E72D297353CC}">
              <c16:uniqueId val="{00000013-D798-4366-8864-3E25D7100FC0}"/>
            </c:ext>
          </c:extLst>
        </c:ser>
        <c:ser>
          <c:idx val="2"/>
          <c:order val="2"/>
          <c:tx>
            <c:strRef>
              <c:f>Insulate!$D$45</c:f>
              <c:strCache>
                <c:ptCount val="1"/>
                <c:pt idx="0">
                  <c:v>&lt;=50% Roof insulation but No wall Insulation, N=10</c:v>
                </c:pt>
              </c:strCache>
            </c:strRef>
          </c:tx>
          <c:cat>
            <c:numRef>
              <c:f>Insulate!$A$46:$A$69</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Insulate!$D$46:$D$69</c:f>
              <c:numCache>
                <c:formatCode>0.0</c:formatCode>
                <c:ptCount val="24"/>
                <c:pt idx="0">
                  <c:v>15.24812</c:v>
                </c:pt>
                <c:pt idx="1">
                  <c:v>15.62534</c:v>
                </c:pt>
                <c:pt idx="2">
                  <c:v>16.445039999999999</c:v>
                </c:pt>
                <c:pt idx="3">
                  <c:v>17.314080000000001</c:v>
                </c:pt>
                <c:pt idx="4">
                  <c:v>18.023790000000002</c:v>
                </c:pt>
                <c:pt idx="5">
                  <c:v>18.52262</c:v>
                </c:pt>
                <c:pt idx="6">
                  <c:v>18.892009999999999</c:v>
                </c:pt>
                <c:pt idx="7">
                  <c:v>19.053450000000002</c:v>
                </c:pt>
                <c:pt idx="8">
                  <c:v>19.02178</c:v>
                </c:pt>
                <c:pt idx="9">
                  <c:v>19.175889999999999</c:v>
                </c:pt>
                <c:pt idx="10">
                  <c:v>19.09836</c:v>
                </c:pt>
                <c:pt idx="11">
                  <c:v>19.371729999999999</c:v>
                </c:pt>
                <c:pt idx="12">
                  <c:v>19.577369999999998</c:v>
                </c:pt>
                <c:pt idx="13">
                  <c:v>19.716709999999999</c:v>
                </c:pt>
                <c:pt idx="14">
                  <c:v>19.841180000000001</c:v>
                </c:pt>
                <c:pt idx="15">
                  <c:v>19.70543</c:v>
                </c:pt>
                <c:pt idx="16">
                  <c:v>19.548380000000002</c:v>
                </c:pt>
                <c:pt idx="17">
                  <c:v>19.138020000000001</c:v>
                </c:pt>
                <c:pt idx="18">
                  <c:v>18.44257</c:v>
                </c:pt>
                <c:pt idx="19">
                  <c:v>17.544640000000001</c:v>
                </c:pt>
                <c:pt idx="20">
                  <c:v>16.779350000000001</c:v>
                </c:pt>
                <c:pt idx="21">
                  <c:v>16.194109999999998</c:v>
                </c:pt>
                <c:pt idx="22">
                  <c:v>15.74836</c:v>
                </c:pt>
                <c:pt idx="23">
                  <c:v>15.37847</c:v>
                </c:pt>
              </c:numCache>
            </c:numRef>
          </c:val>
          <c:smooth val="0"/>
          <c:extLst>
            <c:ext xmlns:c16="http://schemas.microsoft.com/office/drawing/2014/chart" uri="{C3380CC4-5D6E-409C-BE32-E72D297353CC}">
              <c16:uniqueId val="{00000014-D798-4366-8864-3E25D7100FC0}"/>
            </c:ext>
          </c:extLst>
        </c:ser>
        <c:dLbls>
          <c:showLegendKey val="0"/>
          <c:showVal val="0"/>
          <c:showCatName val="0"/>
          <c:showSerName val="0"/>
          <c:showPercent val="0"/>
          <c:showBubbleSize val="0"/>
        </c:dLbls>
        <c:marker val="1"/>
        <c:smooth val="0"/>
        <c:axId val="190297984"/>
        <c:axId val="190299520"/>
      </c:lineChart>
      <c:catAx>
        <c:axId val="190297984"/>
        <c:scaling>
          <c:orientation val="minMax"/>
        </c:scaling>
        <c:delete val="0"/>
        <c:axPos val="b"/>
        <c:title>
          <c:tx>
            <c:rich>
              <a:bodyPr/>
              <a:lstStyle/>
              <a:p>
                <a:pPr>
                  <a:defRPr b="0"/>
                </a:pPr>
                <a:r>
                  <a:rPr lang="en-US" b="0" dirty="0"/>
                  <a:t>Time of Day</a:t>
                </a:r>
              </a:p>
            </c:rich>
          </c:tx>
          <c:overlay val="0"/>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9520"/>
        <c:crosses val="autoZero"/>
        <c:auto val="1"/>
        <c:lblAlgn val="ctr"/>
        <c:lblOffset val="100"/>
        <c:noMultiLvlLbl val="0"/>
      </c:catAx>
      <c:valAx>
        <c:axId val="190299520"/>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b="0" dirty="0"/>
                  <a:t>Temperature (in Celsius)</a:t>
                </a:r>
              </a:p>
            </c:rich>
          </c:tx>
          <c:overlay val="0"/>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7984"/>
        <c:crosses val="autoZero"/>
        <c:crossBetween val="between"/>
        <c:majorUnit val="2"/>
        <c:minorUnit val="0.1"/>
      </c:valAx>
      <c:spPr>
        <a:noFill/>
        <a:ln>
          <a:noFill/>
        </a:ln>
        <a:effectLst/>
      </c:spPr>
    </c:plotArea>
    <c:legend>
      <c:legendPos val="r"/>
      <c:layout>
        <c:manualLayout>
          <c:xMode val="edge"/>
          <c:yMode val="edge"/>
          <c:x val="0.15893078833348068"/>
          <c:y val="0.36261489171853867"/>
          <c:w val="0.70674611271747145"/>
          <c:h val="0.40291734197730955"/>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90947656206651E-2"/>
          <c:y val="5.011389521640091E-2"/>
          <c:w val="0.89390346386073938"/>
          <c:h val="0.71922084910229034"/>
        </c:manualLayout>
      </c:layout>
      <c:barChart>
        <c:barDir val="bar"/>
        <c:grouping val="clustered"/>
        <c:varyColors val="0"/>
        <c:ser>
          <c:idx val="0"/>
          <c:order val="0"/>
          <c:spPr>
            <a:solidFill>
              <a:schemeClr val="accent1"/>
            </a:solidFill>
            <a:ln>
              <a:noFill/>
            </a:ln>
            <a:effectLst/>
          </c:spPr>
          <c:invertIfNegative val="0"/>
          <c:dLbls>
            <c:dLbl>
              <c:idx val="1"/>
              <c:layout>
                <c:manualLayout>
                  <c:x val="0"/>
                  <c:y val="-5.14627015586605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64-4381-BEDB-84FB8C560C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Sheet2!$F$34:$F$44</c:f>
              <c:strCache>
                <c:ptCount val="11"/>
                <c:pt idx="0">
                  <c:v>Before 1920</c:v>
                </c:pt>
                <c:pt idx="1">
                  <c:v>1920-1945</c:v>
                </c:pt>
                <c:pt idx="2">
                  <c:v>1946-1959</c:v>
                </c:pt>
                <c:pt idx="3">
                  <c:v>1960-1969</c:v>
                </c:pt>
                <c:pt idx="4">
                  <c:v>1970-1979</c:v>
                </c:pt>
                <c:pt idx="5">
                  <c:v>1980-1989</c:v>
                </c:pt>
                <c:pt idx="6">
                  <c:v>1990-1999</c:v>
                </c:pt>
                <c:pt idx="7">
                  <c:v>2004-2007</c:v>
                </c:pt>
                <c:pt idx="8">
                  <c:v>2008-2012</c:v>
                </c:pt>
                <c:pt idx="9">
                  <c:v>2013-2016</c:v>
                </c:pt>
                <c:pt idx="10">
                  <c:v>After 2017</c:v>
                </c:pt>
              </c:strCache>
            </c:strRef>
          </c:cat>
          <c:val>
            <c:numRef>
              <c:f>Sheet2!$G$34:$G$44</c:f>
              <c:numCache>
                <c:formatCode>0%</c:formatCode>
                <c:ptCount val="11"/>
                <c:pt idx="0">
                  <c:v>3.5714285714285712E-2</c:v>
                </c:pt>
                <c:pt idx="1">
                  <c:v>0.10204081632653061</c:v>
                </c:pt>
                <c:pt idx="2">
                  <c:v>0.10204081632653061</c:v>
                </c:pt>
                <c:pt idx="3">
                  <c:v>0.18367346938775511</c:v>
                </c:pt>
                <c:pt idx="4">
                  <c:v>0.30102040816326531</c:v>
                </c:pt>
                <c:pt idx="5">
                  <c:v>0.13775510204081631</c:v>
                </c:pt>
                <c:pt idx="6">
                  <c:v>4.0816326530612242E-2</c:v>
                </c:pt>
                <c:pt idx="7">
                  <c:v>4.0816326530612242E-2</c:v>
                </c:pt>
                <c:pt idx="8">
                  <c:v>4.5918367346938778E-2</c:v>
                </c:pt>
                <c:pt idx="9" formatCode="0.0%">
                  <c:v>5.1020408163265302E-3</c:v>
                </c:pt>
                <c:pt idx="10" formatCode="0.0%">
                  <c:v>5.1020408163265302E-3</c:v>
                </c:pt>
              </c:numCache>
            </c:numRef>
          </c:val>
          <c:extLst>
            <c:ext xmlns:c16="http://schemas.microsoft.com/office/drawing/2014/chart" uri="{C3380CC4-5D6E-409C-BE32-E72D297353CC}">
              <c16:uniqueId val="{00000001-7364-4381-BEDB-84FB8C560C8C}"/>
            </c:ext>
          </c:extLst>
        </c:ser>
        <c:dLbls>
          <c:showLegendKey val="0"/>
          <c:showVal val="0"/>
          <c:showCatName val="0"/>
          <c:showSerName val="0"/>
          <c:showPercent val="0"/>
          <c:showBubbleSize val="0"/>
        </c:dLbls>
        <c:gapWidth val="150"/>
        <c:axId val="782475352"/>
        <c:axId val="782482408"/>
      </c:barChart>
      <c:catAx>
        <c:axId val="782475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482408"/>
        <c:crosses val="autoZero"/>
        <c:auto val="1"/>
        <c:lblAlgn val="ctr"/>
        <c:lblOffset val="100"/>
        <c:noMultiLvlLbl val="0"/>
      </c:catAx>
      <c:valAx>
        <c:axId val="782482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47535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69444444444448"/>
          <c:y val="8.1018518518518517E-2"/>
          <c:w val="0.55138888888888893"/>
          <c:h val="0.9189814814814815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CE-465B-8DCC-C5A179BCB1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CE-465B-8DCC-C5A179BCB1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FCE-465B-8DCC-C5A179BCB1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CE-465B-8DCC-C5A179BCB1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FCE-465B-8DCC-C5A179BCB14D}"/>
              </c:ext>
            </c:extLst>
          </c:dPt>
          <c:dLbls>
            <c:dLbl>
              <c:idx val="0"/>
              <c:layout>
                <c:manualLayout>
                  <c:x val="1.9894536525867767E-2"/>
                  <c:y val="0.12817778401065821"/>
                </c:manualLayout>
              </c:layout>
              <c:tx>
                <c:rich>
                  <a:bodyPr/>
                  <a:lstStyle/>
                  <a:p>
                    <a:fld id="{033D8C6D-3BAC-4E7C-A371-60028B0BF6F2}" type="CATEGORYNAME">
                      <a:rPr lang="en-US" baseline="0"/>
                      <a:pPr/>
                      <a:t>[CATEGORY NAME]</a:t>
                    </a:fld>
                    <a:r>
                      <a:rPr lang="en-US" baseline="0" dirty="0"/>
                      <a:t>, </a:t>
                    </a:r>
                    <a:fld id="{828ED00B-0643-435E-9578-56740488D5B8}" type="VALUE">
                      <a:rPr lang="en-US" baseline="0"/>
                      <a:pPr/>
                      <a:t>[VALUE]</a:t>
                    </a:fld>
                    <a:endParaRPr lang="en-US"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CE-465B-8DCC-C5A179BCB14D}"/>
                </c:ext>
              </c:extLst>
            </c:dLbl>
            <c:dLbl>
              <c:idx val="1"/>
              <c:layout>
                <c:manualLayout>
                  <c:x val="-1.0854734148815359E-2"/>
                  <c:y val="2.0112993218403378E-2"/>
                </c:manualLayout>
              </c:layout>
              <c:tx>
                <c:rich>
                  <a:bodyPr/>
                  <a:lstStyle/>
                  <a:p>
                    <a:fld id="{1460170C-1AAE-4069-93FF-BD9DD7E61483}" type="CATEGORYNAME">
                      <a:rPr lang="en-US" baseline="0"/>
                      <a:pPr/>
                      <a:t>[CATEGORY NAME]</a:t>
                    </a:fld>
                    <a:r>
                      <a:rPr lang="en-US" baseline="0" dirty="0"/>
                      <a:t>, </a:t>
                    </a:r>
                    <a:fld id="{DA992582-57FD-4923-9D8A-5591C3EC6216}" type="VALUE">
                      <a:rPr lang="en-US" baseline="0"/>
                      <a:pPr/>
                      <a:t>[VALUE]</a:t>
                    </a:fld>
                    <a:endParaRPr lang="en-US" baseline="0" dirty="0"/>
                  </a:p>
                </c:rich>
              </c:tx>
              <c:showLegendKey val="0"/>
              <c:showVal val="1"/>
              <c:showCatName val="1"/>
              <c:showSerName val="1"/>
              <c:showPercent val="0"/>
              <c:showBubbleSize val="0"/>
              <c:extLst>
                <c:ext xmlns:c15="http://schemas.microsoft.com/office/drawing/2012/chart" uri="{CE6537A1-D6FC-4f65-9D91-7224C49458BB}">
                  <c15:layout>
                    <c:manualLayout>
                      <c:w val="0.20837510936132983"/>
                      <c:h val="0.21731481481481482"/>
                    </c:manualLayout>
                  </c15:layout>
                  <c15:dlblFieldTable/>
                  <c15:showDataLabelsRange val="0"/>
                </c:ext>
                <c:ext xmlns:c16="http://schemas.microsoft.com/office/drawing/2014/chart" uri="{C3380CC4-5D6E-409C-BE32-E72D297353CC}">
                  <c16:uniqueId val="{00000003-8FCE-465B-8DCC-C5A179BCB14D}"/>
                </c:ext>
              </c:extLst>
            </c:dLbl>
            <c:dLbl>
              <c:idx val="2"/>
              <c:layout>
                <c:manualLayout>
                  <c:x val="-0.21918740228211506"/>
                  <c:y val="-1.9661621372547056E-2"/>
                </c:manualLayout>
              </c:layout>
              <c:tx>
                <c:rich>
                  <a:bodyPr/>
                  <a:lstStyle/>
                  <a:p>
                    <a:fld id="{F065B193-5071-4787-B598-B6A43C220741}" type="CATEGORYNAME">
                      <a:rPr lang="en-US" baseline="0"/>
                      <a:pPr/>
                      <a:t>[CATEGORY NAME]</a:t>
                    </a:fld>
                    <a:r>
                      <a:rPr lang="en-US" baseline="0" dirty="0"/>
                      <a:t>, </a:t>
                    </a:r>
                    <a:fld id="{63F5D086-B5C1-4387-AF5A-FEC53A35C866}" type="VALUE">
                      <a:rPr lang="en-US" baseline="0"/>
                      <a:pPr/>
                      <a:t>[VALUE]</a:t>
                    </a:fld>
                    <a:endParaRPr lang="en-US"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FCE-465B-8DCC-C5A179BCB14D}"/>
                </c:ext>
              </c:extLst>
            </c:dLbl>
            <c:dLbl>
              <c:idx val="3"/>
              <c:layout>
                <c:manualLayout>
                  <c:x val="-1.582391144005697E-2"/>
                  <c:y val="0.14705786895591458"/>
                </c:manualLayout>
              </c:layout>
              <c:tx>
                <c:rich>
                  <a:bodyPr/>
                  <a:lstStyle/>
                  <a:p>
                    <a:fld id="{FA883779-2FDB-4C21-80F1-FCB919C6B376}" type="CATEGORYNAME">
                      <a:rPr lang="en-US" baseline="0"/>
                      <a:pPr/>
                      <a:t>[CATEGORY NAME]</a:t>
                    </a:fld>
                    <a:r>
                      <a:rPr lang="en-US" baseline="0" dirty="0"/>
                      <a:t>, </a:t>
                    </a:r>
                    <a:fld id="{01EE2508-19FF-4DFA-959B-F8A6C61CC09D}" type="VALUE">
                      <a:rPr lang="en-US" baseline="0"/>
                      <a:pPr/>
                      <a:t>[VALUE]</a:t>
                    </a:fld>
                    <a:endParaRPr lang="en-US" baseline="0" dirty="0"/>
                  </a:p>
                </c:rich>
              </c:tx>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FCE-465B-8DCC-C5A179BCB14D}"/>
                </c:ext>
              </c:extLst>
            </c:dLbl>
            <c:dLbl>
              <c:idx val="4"/>
              <c:layout>
                <c:manualLayout>
                  <c:x val="0.20206627296587928"/>
                  <c:y val="-5.6712962962962979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en-US" sz="1800" baseline="0" dirty="0"/>
                      <a:t> </a:t>
                    </a:r>
                    <a:fld id="{9B5AD526-A5A5-40DA-8442-A1FA5BAAFA67}" type="CATEGORYNAME">
                      <a:rPr lang="en-US" sz="1800" baseline="0"/>
                      <a:pPr>
                        <a:defRPr sz="1800"/>
                      </a:pPr>
                      <a:t>[CATEGORY NAME]</a:t>
                    </a:fld>
                    <a:r>
                      <a:rPr lang="en-US" sz="1800" baseline="0" dirty="0"/>
                      <a:t>, </a:t>
                    </a:r>
                    <a:fld id="{441700A9-391D-4373-89A1-3ED0EF98ED9E}" type="VALUE">
                      <a:rPr lang="en-US" sz="1800" baseline="0"/>
                      <a:pPr>
                        <a:defRPr sz="1800"/>
                      </a:pPr>
                      <a:t>[VALUE]</a:t>
                    </a:fld>
                    <a:endParaRPr lang="en-US" sz="1800" baseline="0" dirty="0"/>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1"/>
              <c:showPercent val="0"/>
              <c:showBubbleSize val="0"/>
              <c:extLst>
                <c:ext xmlns:c15="http://schemas.microsoft.com/office/drawing/2012/chart" uri="{CE6537A1-D6FC-4f65-9D91-7224C49458BB}">
                  <c15:layout>
                    <c:manualLayout>
                      <c:w val="0.56786111111111115"/>
                      <c:h val="0.10157407407407405"/>
                    </c:manualLayout>
                  </c15:layout>
                  <c15:dlblFieldTable/>
                  <c15:showDataLabelsRange val="0"/>
                </c:ext>
                <c:ext xmlns:c16="http://schemas.microsoft.com/office/drawing/2014/chart" uri="{C3380CC4-5D6E-409C-BE32-E72D297353CC}">
                  <c16:uniqueId val="{00000009-8FCE-465B-8DCC-C5A179BCB14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Sheet4!$B$59:$B$63</c:f>
              <c:strCache>
                <c:ptCount val="5"/>
                <c:pt idx="0">
                  <c:v>Central Heating System Only</c:v>
                </c:pt>
                <c:pt idx="1">
                  <c:v>Central Heating and Other Heating Appliances</c:v>
                </c:pt>
                <c:pt idx="2">
                  <c:v>Firewood Heating Stove Only</c:v>
                </c:pt>
                <c:pt idx="3">
                  <c:v>Firewood Heating Stove and Other Heating Appliances</c:v>
                </c:pt>
                <c:pt idx="4">
                  <c:v>Electric and/or natural gas Heating Appliances</c:v>
                </c:pt>
              </c:strCache>
            </c:strRef>
          </c:cat>
          <c:val>
            <c:numRef>
              <c:f>Sheet4!$C$59:$C$63</c:f>
              <c:numCache>
                <c:formatCode>0.0%</c:formatCode>
                <c:ptCount val="5"/>
                <c:pt idx="0">
                  <c:v>0.28499999999999998</c:v>
                </c:pt>
                <c:pt idx="1">
                  <c:v>7.4999999999999997E-2</c:v>
                </c:pt>
                <c:pt idx="2">
                  <c:v>0.34499999999999997</c:v>
                </c:pt>
                <c:pt idx="3">
                  <c:v>0.27500000000000002</c:v>
                </c:pt>
                <c:pt idx="4">
                  <c:v>0.02</c:v>
                </c:pt>
              </c:numCache>
            </c:numRef>
          </c:val>
          <c:extLst>
            <c:ext xmlns:c16="http://schemas.microsoft.com/office/drawing/2014/chart" uri="{C3380CC4-5D6E-409C-BE32-E72D297353CC}">
              <c16:uniqueId val="{0000000A-8FCE-465B-8DCC-C5A179BCB14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45603674540683"/>
          <c:y val="5.0925925925925923E-2"/>
          <c:w val="0.82498840769903758"/>
          <c:h val="0.69315543890347031"/>
        </c:manualLayout>
      </c:layout>
      <c:lineChart>
        <c:grouping val="standard"/>
        <c:varyColors val="0"/>
        <c:ser>
          <c:idx val="0"/>
          <c:order val="0"/>
          <c:tx>
            <c:strRef>
              <c:f>School!$B$34</c:f>
              <c:strCache>
                <c:ptCount val="1"/>
                <c:pt idx="0">
                  <c:v>Inside Classroom, N=184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School!$A$35:$A$45</c:f>
              <c:numCache>
                <c:formatCode>h:mm</c:formatCode>
                <c:ptCount val="11"/>
                <c:pt idx="0">
                  <c:v>0.29166666666666669</c:v>
                </c:pt>
                <c:pt idx="1">
                  <c:v>0.33333333333333331</c:v>
                </c:pt>
                <c:pt idx="2">
                  <c:v>0.375</c:v>
                </c:pt>
                <c:pt idx="3">
                  <c:v>0.41666666666666702</c:v>
                </c:pt>
                <c:pt idx="4">
                  <c:v>0.45833333333333398</c:v>
                </c:pt>
                <c:pt idx="5">
                  <c:v>0.5</c:v>
                </c:pt>
                <c:pt idx="6">
                  <c:v>0.54166666666666696</c:v>
                </c:pt>
                <c:pt idx="7">
                  <c:v>0.58333333333333304</c:v>
                </c:pt>
                <c:pt idx="8">
                  <c:v>0.625</c:v>
                </c:pt>
                <c:pt idx="9">
                  <c:v>0.66666666666666696</c:v>
                </c:pt>
                <c:pt idx="10">
                  <c:v>0.70833333333333304</c:v>
                </c:pt>
              </c:numCache>
            </c:numRef>
          </c:cat>
          <c:val>
            <c:numRef>
              <c:f>School!$B$35:$B$45</c:f>
              <c:numCache>
                <c:formatCode>0.0</c:formatCode>
                <c:ptCount val="11"/>
                <c:pt idx="0">
                  <c:v>11.290480000000001</c:v>
                </c:pt>
                <c:pt idx="1">
                  <c:v>11.531879999999999</c:v>
                </c:pt>
                <c:pt idx="2">
                  <c:v>13.29355</c:v>
                </c:pt>
                <c:pt idx="3">
                  <c:v>15.237159999999999</c:v>
                </c:pt>
                <c:pt idx="4">
                  <c:v>16.046109999999999</c:v>
                </c:pt>
                <c:pt idx="5">
                  <c:v>16.347390000000001</c:v>
                </c:pt>
                <c:pt idx="6">
                  <c:v>16.113949999999999</c:v>
                </c:pt>
                <c:pt idx="7">
                  <c:v>15.562010000000001</c:v>
                </c:pt>
                <c:pt idx="8">
                  <c:v>14.89006</c:v>
                </c:pt>
                <c:pt idx="9">
                  <c:v>14.366949999999999</c:v>
                </c:pt>
                <c:pt idx="10">
                  <c:v>13.883940000000001</c:v>
                </c:pt>
              </c:numCache>
            </c:numRef>
          </c:val>
          <c:smooth val="0"/>
          <c:extLst>
            <c:ext xmlns:c16="http://schemas.microsoft.com/office/drawing/2014/chart" uri="{C3380CC4-5D6E-409C-BE32-E72D297353CC}">
              <c16:uniqueId val="{00000000-74F5-474B-BFBE-73C2D1AA9F42}"/>
            </c:ext>
          </c:extLst>
        </c:ser>
        <c:ser>
          <c:idx val="1"/>
          <c:order val="1"/>
          <c:tx>
            <c:strRef>
              <c:f>School!$C$34</c:f>
              <c:strCache>
                <c:ptCount val="1"/>
                <c:pt idx="0">
                  <c:v>Outside School Building, N=184</c:v>
                </c:pt>
              </c:strCache>
            </c:strRef>
          </c:tx>
          <c:spPr>
            <a:ln w="28575" cap="rnd">
              <a:solidFill>
                <a:schemeClr val="accent2"/>
              </a:solidFill>
              <a:round/>
            </a:ln>
            <a:effectLst/>
          </c:spPr>
          <c:marker>
            <c:symbol val="square"/>
            <c:size val="4"/>
            <c:spPr>
              <a:solidFill>
                <a:schemeClr val="accent2"/>
              </a:solidFill>
              <a:ln w="9525">
                <a:solidFill>
                  <a:schemeClr val="accent2"/>
                </a:solidFill>
                <a:miter lim="800000"/>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School!$A$35:$A$45</c:f>
              <c:numCache>
                <c:formatCode>h:mm</c:formatCode>
                <c:ptCount val="11"/>
                <c:pt idx="0">
                  <c:v>0.29166666666666669</c:v>
                </c:pt>
                <c:pt idx="1">
                  <c:v>0.33333333333333331</c:v>
                </c:pt>
                <c:pt idx="2">
                  <c:v>0.375</c:v>
                </c:pt>
                <c:pt idx="3">
                  <c:v>0.41666666666666702</c:v>
                </c:pt>
                <c:pt idx="4">
                  <c:v>0.45833333333333398</c:v>
                </c:pt>
                <c:pt idx="5">
                  <c:v>0.5</c:v>
                </c:pt>
                <c:pt idx="6">
                  <c:v>0.54166666666666696</c:v>
                </c:pt>
                <c:pt idx="7">
                  <c:v>0.58333333333333304</c:v>
                </c:pt>
                <c:pt idx="8">
                  <c:v>0.625</c:v>
                </c:pt>
                <c:pt idx="9">
                  <c:v>0.66666666666666696</c:v>
                </c:pt>
                <c:pt idx="10">
                  <c:v>0.70833333333333304</c:v>
                </c:pt>
              </c:numCache>
            </c:numRef>
          </c:cat>
          <c:val>
            <c:numRef>
              <c:f>School!$C$35:$C$45</c:f>
              <c:numCache>
                <c:formatCode>0.0</c:formatCode>
                <c:ptCount val="11"/>
                <c:pt idx="0">
                  <c:v>1.901184</c:v>
                </c:pt>
                <c:pt idx="1">
                  <c:v>2.1952259999999999</c:v>
                </c:pt>
                <c:pt idx="2">
                  <c:v>3.5438190000000001</c:v>
                </c:pt>
                <c:pt idx="3">
                  <c:v>5.1807920000000003</c:v>
                </c:pt>
                <c:pt idx="4">
                  <c:v>6.6509179999999999</c:v>
                </c:pt>
                <c:pt idx="5">
                  <c:v>7.7549760000000001</c:v>
                </c:pt>
                <c:pt idx="6">
                  <c:v>8.3360380000000003</c:v>
                </c:pt>
                <c:pt idx="7">
                  <c:v>8.6553039999999992</c:v>
                </c:pt>
                <c:pt idx="8">
                  <c:v>8.6038929999999993</c:v>
                </c:pt>
                <c:pt idx="9">
                  <c:v>8.1991999999999994</c:v>
                </c:pt>
                <c:pt idx="10">
                  <c:v>7.3181269999999996</c:v>
                </c:pt>
              </c:numCache>
            </c:numRef>
          </c:val>
          <c:smooth val="0"/>
          <c:extLst>
            <c:ext xmlns:c16="http://schemas.microsoft.com/office/drawing/2014/chart" uri="{C3380CC4-5D6E-409C-BE32-E72D297353CC}">
              <c16:uniqueId val="{00000001-74F5-474B-BFBE-73C2D1AA9F42}"/>
            </c:ext>
          </c:extLst>
        </c:ser>
        <c:dLbls>
          <c:showLegendKey val="0"/>
          <c:showVal val="0"/>
          <c:showCatName val="0"/>
          <c:showSerName val="0"/>
          <c:showPercent val="0"/>
          <c:showBubbleSize val="0"/>
        </c:dLbls>
        <c:marker val="1"/>
        <c:smooth val="0"/>
        <c:axId val="1013090496"/>
        <c:axId val="1154410960"/>
      </c:lineChart>
      <c:catAx>
        <c:axId val="101309049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a:t>Time of the Day</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4410960"/>
        <c:crosses val="autoZero"/>
        <c:auto val="1"/>
        <c:lblAlgn val="ctr"/>
        <c:lblOffset val="100"/>
        <c:noMultiLvlLbl val="0"/>
      </c:catAx>
      <c:valAx>
        <c:axId val="115441096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a:t>Temperature (in Celsius)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090496"/>
        <c:crosses val="autoZero"/>
        <c:crossBetween val="between"/>
      </c:valAx>
      <c:spPr>
        <a:noFill/>
        <a:ln>
          <a:noFill/>
        </a:ln>
        <a:effectLst/>
      </c:spPr>
    </c:plotArea>
    <c:legend>
      <c:legendPos val="b"/>
      <c:layout>
        <c:manualLayout>
          <c:xMode val="edge"/>
          <c:yMode val="edge"/>
          <c:x val="0.05"/>
          <c:y val="0.90335593467483233"/>
          <c:w val="0.9"/>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01816196333119"/>
          <c:y val="5.0925925925925923E-2"/>
          <c:w val="0.84542628886717619"/>
          <c:h val="0.78574803149606298"/>
        </c:manualLayout>
      </c:layout>
      <c:lineChart>
        <c:grouping val="standard"/>
        <c:varyColors val="0"/>
        <c:ser>
          <c:idx val="0"/>
          <c:order val="0"/>
          <c:tx>
            <c:strRef>
              <c:f>School!$C$219</c:f>
              <c:strCache>
                <c:ptCount val="1"/>
                <c:pt idx="0">
                  <c:v>Central Heating System Only, N=52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School!$B$220:$B$230</c:f>
              <c:numCache>
                <c:formatCode>h:mm</c:formatCode>
                <c:ptCount val="11"/>
                <c:pt idx="0">
                  <c:v>0.29166666666666669</c:v>
                </c:pt>
                <c:pt idx="1">
                  <c:v>0.33333333333333331</c:v>
                </c:pt>
                <c:pt idx="2">
                  <c:v>0.375</c:v>
                </c:pt>
                <c:pt idx="3">
                  <c:v>0.41666666666666702</c:v>
                </c:pt>
                <c:pt idx="4">
                  <c:v>0.45833333333333398</c:v>
                </c:pt>
                <c:pt idx="5">
                  <c:v>0.5</c:v>
                </c:pt>
                <c:pt idx="6">
                  <c:v>0.54166666666666696</c:v>
                </c:pt>
                <c:pt idx="7">
                  <c:v>0.58333333333333304</c:v>
                </c:pt>
                <c:pt idx="8">
                  <c:v>0.625</c:v>
                </c:pt>
                <c:pt idx="9">
                  <c:v>0.66666666666666696</c:v>
                </c:pt>
                <c:pt idx="10">
                  <c:v>0.70833333333333304</c:v>
                </c:pt>
              </c:numCache>
            </c:numRef>
          </c:cat>
          <c:val>
            <c:numRef>
              <c:f>School!$C$220:$C$230</c:f>
              <c:numCache>
                <c:formatCode>0.0</c:formatCode>
                <c:ptCount val="11"/>
                <c:pt idx="0">
                  <c:v>13.21184</c:v>
                </c:pt>
                <c:pt idx="1">
                  <c:v>13.61961</c:v>
                </c:pt>
                <c:pt idx="2">
                  <c:v>14.57709</c:v>
                </c:pt>
                <c:pt idx="3">
                  <c:v>15.783239999999999</c:v>
                </c:pt>
                <c:pt idx="4">
                  <c:v>16.404900000000001</c:v>
                </c:pt>
                <c:pt idx="5">
                  <c:v>16.781420000000001</c:v>
                </c:pt>
                <c:pt idx="6">
                  <c:v>16.876190000000001</c:v>
                </c:pt>
                <c:pt idx="7">
                  <c:v>16.51979</c:v>
                </c:pt>
                <c:pt idx="8">
                  <c:v>16.05782</c:v>
                </c:pt>
                <c:pt idx="9">
                  <c:v>15.603669999999999</c:v>
                </c:pt>
                <c:pt idx="10">
                  <c:v>15.17356</c:v>
                </c:pt>
              </c:numCache>
            </c:numRef>
          </c:val>
          <c:smooth val="0"/>
          <c:extLst>
            <c:ext xmlns:c16="http://schemas.microsoft.com/office/drawing/2014/chart" uri="{C3380CC4-5D6E-409C-BE32-E72D297353CC}">
              <c16:uniqueId val="{00000000-D6C9-4A4B-89ED-9B2A86249D7F}"/>
            </c:ext>
          </c:extLst>
        </c:ser>
        <c:ser>
          <c:idx val="1"/>
          <c:order val="1"/>
          <c:tx>
            <c:strRef>
              <c:f>School!$D$219</c:f>
              <c:strCache>
                <c:ptCount val="1"/>
                <c:pt idx="0">
                  <c:v>Firewood Heating Stoves Only, N=60</c:v>
                </c:pt>
              </c:strCache>
            </c:strRef>
          </c:tx>
          <c:spPr>
            <a:ln w="28575" cap="rnd">
              <a:solidFill>
                <a:schemeClr val="accent2"/>
              </a:solidFill>
              <a:round/>
            </a:ln>
            <a:effectLst/>
          </c:spPr>
          <c:marker>
            <c:symbol val="triang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School!$B$220:$B$230</c:f>
              <c:numCache>
                <c:formatCode>h:mm</c:formatCode>
                <c:ptCount val="11"/>
                <c:pt idx="0">
                  <c:v>0.29166666666666669</c:v>
                </c:pt>
                <c:pt idx="1">
                  <c:v>0.33333333333333331</c:v>
                </c:pt>
                <c:pt idx="2">
                  <c:v>0.375</c:v>
                </c:pt>
                <c:pt idx="3">
                  <c:v>0.41666666666666702</c:v>
                </c:pt>
                <c:pt idx="4">
                  <c:v>0.45833333333333398</c:v>
                </c:pt>
                <c:pt idx="5">
                  <c:v>0.5</c:v>
                </c:pt>
                <c:pt idx="6">
                  <c:v>0.54166666666666696</c:v>
                </c:pt>
                <c:pt idx="7">
                  <c:v>0.58333333333333304</c:v>
                </c:pt>
                <c:pt idx="8">
                  <c:v>0.625</c:v>
                </c:pt>
                <c:pt idx="9">
                  <c:v>0.66666666666666696</c:v>
                </c:pt>
                <c:pt idx="10">
                  <c:v>0.70833333333333304</c:v>
                </c:pt>
              </c:numCache>
            </c:numRef>
          </c:cat>
          <c:val>
            <c:numRef>
              <c:f>School!$D$220:$D$230</c:f>
              <c:numCache>
                <c:formatCode>0.0</c:formatCode>
                <c:ptCount val="11"/>
                <c:pt idx="0">
                  <c:v>9.4146439999999991</c:v>
                </c:pt>
                <c:pt idx="1">
                  <c:v>9.6492120000000003</c:v>
                </c:pt>
                <c:pt idx="2">
                  <c:v>12.23152</c:v>
                </c:pt>
                <c:pt idx="3">
                  <c:v>14.879799999999999</c:v>
                </c:pt>
                <c:pt idx="4">
                  <c:v>15.89282</c:v>
                </c:pt>
                <c:pt idx="5">
                  <c:v>16.16713</c:v>
                </c:pt>
                <c:pt idx="6">
                  <c:v>15.6698</c:v>
                </c:pt>
                <c:pt idx="7">
                  <c:v>14.84</c:v>
                </c:pt>
                <c:pt idx="8">
                  <c:v>13.923080000000001</c:v>
                </c:pt>
                <c:pt idx="9">
                  <c:v>13.28112</c:v>
                </c:pt>
                <c:pt idx="10">
                  <c:v>12.71039</c:v>
                </c:pt>
              </c:numCache>
            </c:numRef>
          </c:val>
          <c:smooth val="0"/>
          <c:extLst>
            <c:ext xmlns:c16="http://schemas.microsoft.com/office/drawing/2014/chart" uri="{C3380CC4-5D6E-409C-BE32-E72D297353CC}">
              <c16:uniqueId val="{00000001-D6C9-4A4B-89ED-9B2A86249D7F}"/>
            </c:ext>
          </c:extLst>
        </c:ser>
        <c:dLbls>
          <c:showLegendKey val="0"/>
          <c:showVal val="0"/>
          <c:showCatName val="0"/>
          <c:showSerName val="0"/>
          <c:showPercent val="0"/>
          <c:showBubbleSize val="0"/>
        </c:dLbls>
        <c:marker val="1"/>
        <c:smooth val="0"/>
        <c:axId val="1013090496"/>
        <c:axId val="1154410960"/>
      </c:lineChart>
      <c:catAx>
        <c:axId val="1013090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Time of the 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54410960"/>
        <c:crosses val="autoZero"/>
        <c:auto val="1"/>
        <c:lblAlgn val="ctr"/>
        <c:lblOffset val="100"/>
        <c:noMultiLvlLbl val="0"/>
      </c:catAx>
      <c:valAx>
        <c:axId val="1154410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Temperature (in Celsius)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13090496"/>
        <c:crosses val="autoZero"/>
        <c:crossBetween val="between"/>
      </c:valAx>
      <c:spPr>
        <a:noFill/>
        <a:ln>
          <a:noFill/>
        </a:ln>
        <a:effectLst/>
      </c:spPr>
    </c:plotArea>
    <c:legend>
      <c:legendPos val="r"/>
      <c:layout>
        <c:manualLayout>
          <c:xMode val="edge"/>
          <c:yMode val="edge"/>
          <c:x val="0.23405059281382934"/>
          <c:y val="0.48350284339457567"/>
          <c:w val="0.68548963707122823"/>
          <c:h val="0.2459572761738115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Sheet1!$A$19</c:f>
              <c:strCache>
                <c:ptCount val="1"/>
                <c:pt idx="0">
                  <c:v>Soviet Era Apartment Bldg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Sheet1!$B$18:$E$18</c:f>
              <c:strCache>
                <c:ptCount val="4"/>
                <c:pt idx="0">
                  <c:v>Tbilisi</c:v>
                </c:pt>
                <c:pt idx="1">
                  <c:v>Other Urban</c:v>
                </c:pt>
                <c:pt idx="2">
                  <c:v>Rural</c:v>
                </c:pt>
                <c:pt idx="3">
                  <c:v>All Area</c:v>
                </c:pt>
              </c:strCache>
            </c:strRef>
          </c:cat>
          <c:val>
            <c:numRef>
              <c:f>Sheet1!$B$19:$E$19</c:f>
              <c:numCache>
                <c:formatCode>0%</c:formatCode>
                <c:ptCount val="4"/>
                <c:pt idx="0">
                  <c:v>0.6522</c:v>
                </c:pt>
                <c:pt idx="1">
                  <c:v>0.51680000000000004</c:v>
                </c:pt>
                <c:pt idx="2">
                  <c:v>8.5299999999999987E-2</c:v>
                </c:pt>
                <c:pt idx="3">
                  <c:v>0.34020000000000006</c:v>
                </c:pt>
              </c:numCache>
            </c:numRef>
          </c:val>
          <c:extLst>
            <c:ext xmlns:c16="http://schemas.microsoft.com/office/drawing/2014/chart" uri="{C3380CC4-5D6E-409C-BE32-E72D297353CC}">
              <c16:uniqueId val="{00000000-812B-4788-BD8D-516E4019A1B6}"/>
            </c:ext>
          </c:extLst>
        </c:ser>
        <c:ser>
          <c:idx val="1"/>
          <c:order val="1"/>
          <c:tx>
            <c:strRef>
              <c:f>Sheet1!$A$20</c:f>
              <c:strCache>
                <c:ptCount val="1"/>
                <c:pt idx="0">
                  <c:v>Other Apartment Bldg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Sheet1!$B$18:$E$18</c:f>
              <c:strCache>
                <c:ptCount val="4"/>
                <c:pt idx="0">
                  <c:v>Tbilisi</c:v>
                </c:pt>
                <c:pt idx="1">
                  <c:v>Other Urban</c:v>
                </c:pt>
                <c:pt idx="2">
                  <c:v>Rural</c:v>
                </c:pt>
                <c:pt idx="3">
                  <c:v>All Area</c:v>
                </c:pt>
              </c:strCache>
            </c:strRef>
          </c:cat>
          <c:val>
            <c:numRef>
              <c:f>Sheet1!$B$20:$E$20</c:f>
              <c:numCache>
                <c:formatCode>0%</c:formatCode>
                <c:ptCount val="4"/>
                <c:pt idx="0">
                  <c:v>0.1449</c:v>
                </c:pt>
                <c:pt idx="1">
                  <c:v>3.0099999999999998E-2</c:v>
                </c:pt>
                <c:pt idx="2">
                  <c:v>8.0600000000000005E-2</c:v>
                </c:pt>
                <c:pt idx="3">
                  <c:v>6.9900000000000004E-2</c:v>
                </c:pt>
              </c:numCache>
            </c:numRef>
          </c:val>
          <c:extLst>
            <c:ext xmlns:c16="http://schemas.microsoft.com/office/drawing/2014/chart" uri="{C3380CC4-5D6E-409C-BE32-E72D297353CC}">
              <c16:uniqueId val="{00000001-812B-4788-BD8D-516E4019A1B6}"/>
            </c:ext>
          </c:extLst>
        </c:ser>
        <c:ser>
          <c:idx val="2"/>
          <c:order val="2"/>
          <c:tx>
            <c:strRef>
              <c:f>Sheet1!$A$21</c:f>
              <c:strCache>
                <c:ptCount val="1"/>
                <c:pt idx="0">
                  <c:v>Detached home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Sheet1!$B$18:$E$18</c:f>
              <c:strCache>
                <c:ptCount val="4"/>
                <c:pt idx="0">
                  <c:v>Tbilisi</c:v>
                </c:pt>
                <c:pt idx="1">
                  <c:v>Other Urban</c:v>
                </c:pt>
                <c:pt idx="2">
                  <c:v>Rural</c:v>
                </c:pt>
                <c:pt idx="3">
                  <c:v>All Area</c:v>
                </c:pt>
              </c:strCache>
            </c:strRef>
          </c:cat>
          <c:val>
            <c:numRef>
              <c:f>Sheet1!$B$21:$E$21</c:f>
              <c:numCache>
                <c:formatCode>0%</c:formatCode>
                <c:ptCount val="4"/>
                <c:pt idx="0">
                  <c:v>0.13039999999999999</c:v>
                </c:pt>
                <c:pt idx="1">
                  <c:v>0.43890000000000001</c:v>
                </c:pt>
                <c:pt idx="2">
                  <c:v>0.83260000000000001</c:v>
                </c:pt>
                <c:pt idx="3">
                  <c:v>0.57299999999999995</c:v>
                </c:pt>
              </c:numCache>
            </c:numRef>
          </c:val>
          <c:extLst>
            <c:ext xmlns:c16="http://schemas.microsoft.com/office/drawing/2014/chart" uri="{C3380CC4-5D6E-409C-BE32-E72D297353CC}">
              <c16:uniqueId val="{00000002-812B-4788-BD8D-516E4019A1B6}"/>
            </c:ext>
          </c:extLst>
        </c:ser>
        <c:ser>
          <c:idx val="3"/>
          <c:order val="3"/>
          <c:tx>
            <c:strRef>
              <c:f>Sheet1!$A$22</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Sheet1!$B$18:$E$18</c:f>
              <c:strCache>
                <c:ptCount val="4"/>
                <c:pt idx="0">
                  <c:v>Tbilisi</c:v>
                </c:pt>
                <c:pt idx="1">
                  <c:v>Other Urban</c:v>
                </c:pt>
                <c:pt idx="2">
                  <c:v>Rural</c:v>
                </c:pt>
                <c:pt idx="3">
                  <c:v>All Area</c:v>
                </c:pt>
              </c:strCache>
            </c:strRef>
          </c:cat>
          <c:val>
            <c:numRef>
              <c:f>Sheet1!$B$22:$E$22</c:f>
              <c:numCache>
                <c:formatCode>0%</c:formatCode>
                <c:ptCount val="4"/>
                <c:pt idx="0">
                  <c:v>7.2499999999999995E-2</c:v>
                </c:pt>
                <c:pt idx="1">
                  <c:v>1.4199999999999999E-2</c:v>
                </c:pt>
                <c:pt idx="2">
                  <c:v>1.6000000000000001E-3</c:v>
                </c:pt>
                <c:pt idx="3">
                  <c:v>1.6899999999999998E-2</c:v>
                </c:pt>
              </c:numCache>
            </c:numRef>
          </c:val>
          <c:extLst>
            <c:ext xmlns:c16="http://schemas.microsoft.com/office/drawing/2014/chart" uri="{C3380CC4-5D6E-409C-BE32-E72D297353CC}">
              <c16:uniqueId val="{00000003-812B-4788-BD8D-516E4019A1B6}"/>
            </c:ext>
          </c:extLst>
        </c:ser>
        <c:dLbls>
          <c:showLegendKey val="0"/>
          <c:showVal val="0"/>
          <c:showCatName val="0"/>
          <c:showSerName val="0"/>
          <c:showPercent val="0"/>
          <c:showBubbleSize val="0"/>
        </c:dLbls>
        <c:gapWidth val="150"/>
        <c:overlap val="100"/>
        <c:axId val="32027392"/>
        <c:axId val="32028928"/>
      </c:barChart>
      <c:catAx>
        <c:axId val="3202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28928"/>
        <c:crosses val="autoZero"/>
        <c:auto val="1"/>
        <c:lblAlgn val="ctr"/>
        <c:lblOffset val="100"/>
        <c:noMultiLvlLbl val="0"/>
      </c:catAx>
      <c:valAx>
        <c:axId val="320289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2739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Sheet1!$A$72</c:f>
              <c:strCache>
                <c:ptCount val="1"/>
                <c:pt idx="0">
                  <c:v>With/Partial Insulati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Sheet1!$B$71:$F$71</c:f>
              <c:strCache>
                <c:ptCount val="5"/>
                <c:pt idx="0">
                  <c:v>Soviet Era Apt Bldgs (N=482)</c:v>
                </c:pt>
                <c:pt idx="1">
                  <c:v>Other Apt Bldgs (N=99)</c:v>
                </c:pt>
                <c:pt idx="2">
                  <c:v>Detached Home (N=812)</c:v>
                </c:pt>
                <c:pt idx="3">
                  <c:v>Other (N=24)</c:v>
                </c:pt>
                <c:pt idx="4">
                  <c:v>All Types (N=1417)</c:v>
                </c:pt>
              </c:strCache>
            </c:strRef>
          </c:cat>
          <c:val>
            <c:numRef>
              <c:f>Sheet1!$B$72:$F$72</c:f>
              <c:numCache>
                <c:formatCode>0%</c:formatCode>
                <c:ptCount val="5"/>
                <c:pt idx="0">
                  <c:v>0.48340248962655602</c:v>
                </c:pt>
                <c:pt idx="1">
                  <c:v>0.22222222222222221</c:v>
                </c:pt>
                <c:pt idx="2">
                  <c:v>8.2512315270935957E-2</c:v>
                </c:pt>
                <c:pt idx="3">
                  <c:v>0.20833333333333334</c:v>
                </c:pt>
                <c:pt idx="4">
                  <c:v>0.23076923076923078</c:v>
                </c:pt>
              </c:numCache>
            </c:numRef>
          </c:val>
          <c:extLst>
            <c:ext xmlns:c16="http://schemas.microsoft.com/office/drawing/2014/chart" uri="{C3380CC4-5D6E-409C-BE32-E72D297353CC}">
              <c16:uniqueId val="{00000000-D460-4E67-A462-88DA2EE2662F}"/>
            </c:ext>
          </c:extLst>
        </c:ser>
        <c:ser>
          <c:idx val="1"/>
          <c:order val="1"/>
          <c:tx>
            <c:strRef>
              <c:f>Sheet1!$A$73</c:f>
              <c:strCache>
                <c:ptCount val="1"/>
                <c:pt idx="0">
                  <c:v>No Insulation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Sheet1!$B$71:$F$71</c:f>
              <c:strCache>
                <c:ptCount val="5"/>
                <c:pt idx="0">
                  <c:v>Soviet Era Apt Bldgs (N=482)</c:v>
                </c:pt>
                <c:pt idx="1">
                  <c:v>Other Apt Bldgs (N=99)</c:v>
                </c:pt>
                <c:pt idx="2">
                  <c:v>Detached Home (N=812)</c:v>
                </c:pt>
                <c:pt idx="3">
                  <c:v>Other (N=24)</c:v>
                </c:pt>
                <c:pt idx="4">
                  <c:v>All Types (N=1417)</c:v>
                </c:pt>
              </c:strCache>
            </c:strRef>
          </c:cat>
          <c:val>
            <c:numRef>
              <c:f>Sheet1!$B$73:$F$73</c:f>
              <c:numCache>
                <c:formatCode>0%</c:formatCode>
                <c:ptCount val="5"/>
                <c:pt idx="0">
                  <c:v>0.33195020746887965</c:v>
                </c:pt>
                <c:pt idx="1">
                  <c:v>0.6767676767676768</c:v>
                </c:pt>
                <c:pt idx="2">
                  <c:v>0.82635467980295563</c:v>
                </c:pt>
                <c:pt idx="3">
                  <c:v>0.54166666666666663</c:v>
                </c:pt>
                <c:pt idx="4">
                  <c:v>0.64290755116443188</c:v>
                </c:pt>
              </c:numCache>
            </c:numRef>
          </c:val>
          <c:extLst>
            <c:ext xmlns:c16="http://schemas.microsoft.com/office/drawing/2014/chart" uri="{C3380CC4-5D6E-409C-BE32-E72D297353CC}">
              <c16:uniqueId val="{00000001-D460-4E67-A462-88DA2EE2662F}"/>
            </c:ext>
          </c:extLst>
        </c:ser>
        <c:ser>
          <c:idx val="2"/>
          <c:order val="2"/>
          <c:tx>
            <c:strRef>
              <c:f>Sheet1!$A$74</c:f>
              <c:strCache>
                <c:ptCount val="1"/>
                <c:pt idx="0">
                  <c:v>Do not know</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Sheet1!$B$71:$F$71</c:f>
              <c:strCache>
                <c:ptCount val="5"/>
                <c:pt idx="0">
                  <c:v>Soviet Era Apt Bldgs (N=482)</c:v>
                </c:pt>
                <c:pt idx="1">
                  <c:v>Other Apt Bldgs (N=99)</c:v>
                </c:pt>
                <c:pt idx="2">
                  <c:v>Detached Home (N=812)</c:v>
                </c:pt>
                <c:pt idx="3">
                  <c:v>Other (N=24)</c:v>
                </c:pt>
                <c:pt idx="4">
                  <c:v>All Types (N=1417)</c:v>
                </c:pt>
              </c:strCache>
            </c:strRef>
          </c:cat>
          <c:val>
            <c:numRef>
              <c:f>Sheet1!$B$74:$F$74</c:f>
              <c:numCache>
                <c:formatCode>0%</c:formatCode>
                <c:ptCount val="5"/>
                <c:pt idx="0">
                  <c:v>0.18464730290456433</c:v>
                </c:pt>
                <c:pt idx="1">
                  <c:v>0.10101010101010101</c:v>
                </c:pt>
                <c:pt idx="2">
                  <c:v>9.1133004926108374E-2</c:v>
                </c:pt>
                <c:pt idx="3">
                  <c:v>0.25</c:v>
                </c:pt>
                <c:pt idx="4">
                  <c:v>0.13</c:v>
                </c:pt>
              </c:numCache>
            </c:numRef>
          </c:val>
          <c:extLst>
            <c:ext xmlns:c16="http://schemas.microsoft.com/office/drawing/2014/chart" uri="{C3380CC4-5D6E-409C-BE32-E72D297353CC}">
              <c16:uniqueId val="{00000002-D460-4E67-A462-88DA2EE2662F}"/>
            </c:ext>
          </c:extLst>
        </c:ser>
        <c:dLbls>
          <c:showLegendKey val="0"/>
          <c:showVal val="0"/>
          <c:showCatName val="0"/>
          <c:showSerName val="0"/>
          <c:showPercent val="0"/>
          <c:showBubbleSize val="0"/>
        </c:dLbls>
        <c:gapWidth val="150"/>
        <c:overlap val="100"/>
        <c:axId val="32121600"/>
        <c:axId val="32123136"/>
      </c:barChart>
      <c:catAx>
        <c:axId val="3212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23136"/>
        <c:crosses val="autoZero"/>
        <c:auto val="1"/>
        <c:lblAlgn val="ctr"/>
        <c:lblOffset val="100"/>
        <c:noMultiLvlLbl val="0"/>
      </c:catAx>
      <c:valAx>
        <c:axId val="321231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216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Sheet1!$A$101</c:f>
              <c:strCache>
                <c:ptCount val="1"/>
                <c:pt idx="0">
                  <c:v>With/Partial Insulati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Sheet1!$B$100:$F$100</c:f>
              <c:strCache>
                <c:ptCount val="5"/>
                <c:pt idx="0">
                  <c:v>Soviet Era Apt Bldgs (N=482)</c:v>
                </c:pt>
                <c:pt idx="1">
                  <c:v>Other Apt Bldgs (N=99)</c:v>
                </c:pt>
                <c:pt idx="2">
                  <c:v>Detached Home (N=812)</c:v>
                </c:pt>
                <c:pt idx="3">
                  <c:v>Other (N=24)</c:v>
                </c:pt>
                <c:pt idx="4">
                  <c:v>All Types (N=1417)</c:v>
                </c:pt>
              </c:strCache>
            </c:strRef>
          </c:cat>
          <c:val>
            <c:numRef>
              <c:f>Sheet1!$B$101:$F$101</c:f>
              <c:numCache>
                <c:formatCode>0%</c:formatCode>
                <c:ptCount val="5"/>
                <c:pt idx="0">
                  <c:v>3.3195020746887967E-2</c:v>
                </c:pt>
                <c:pt idx="1">
                  <c:v>0.15151515151515152</c:v>
                </c:pt>
                <c:pt idx="2">
                  <c:v>3.3251231527093597E-2</c:v>
                </c:pt>
                <c:pt idx="3">
                  <c:v>0</c:v>
                </c:pt>
                <c:pt idx="4">
                  <c:v>4.0931545518701484E-2</c:v>
                </c:pt>
              </c:numCache>
            </c:numRef>
          </c:val>
          <c:extLst>
            <c:ext xmlns:c16="http://schemas.microsoft.com/office/drawing/2014/chart" uri="{C3380CC4-5D6E-409C-BE32-E72D297353CC}">
              <c16:uniqueId val="{00000000-3C76-4D29-B4F7-3AD57A402A2A}"/>
            </c:ext>
          </c:extLst>
        </c:ser>
        <c:ser>
          <c:idx val="1"/>
          <c:order val="1"/>
          <c:tx>
            <c:strRef>
              <c:f>Sheet1!$A$102</c:f>
              <c:strCache>
                <c:ptCount val="1"/>
                <c:pt idx="0">
                  <c:v>No Insulation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Sheet1!$B$100:$F$100</c:f>
              <c:strCache>
                <c:ptCount val="5"/>
                <c:pt idx="0">
                  <c:v>Soviet Era Apt Bldgs (N=482)</c:v>
                </c:pt>
                <c:pt idx="1">
                  <c:v>Other Apt Bldgs (N=99)</c:v>
                </c:pt>
                <c:pt idx="2">
                  <c:v>Detached Home (N=812)</c:v>
                </c:pt>
                <c:pt idx="3">
                  <c:v>Other (N=24)</c:v>
                </c:pt>
                <c:pt idx="4">
                  <c:v>All Types (N=1417)</c:v>
                </c:pt>
              </c:strCache>
            </c:strRef>
          </c:cat>
          <c:val>
            <c:numRef>
              <c:f>Sheet1!$B$102:$F$102</c:f>
              <c:numCache>
                <c:formatCode>0%</c:formatCode>
                <c:ptCount val="5"/>
                <c:pt idx="0">
                  <c:v>0.85269709543568462</c:v>
                </c:pt>
                <c:pt idx="1">
                  <c:v>0.75757575757575757</c:v>
                </c:pt>
                <c:pt idx="2">
                  <c:v>0.88793103448275867</c:v>
                </c:pt>
                <c:pt idx="3">
                  <c:v>0.83333333333333337</c:v>
                </c:pt>
                <c:pt idx="4">
                  <c:v>0.86591390261115031</c:v>
                </c:pt>
              </c:numCache>
            </c:numRef>
          </c:val>
          <c:extLst>
            <c:ext xmlns:c16="http://schemas.microsoft.com/office/drawing/2014/chart" uri="{C3380CC4-5D6E-409C-BE32-E72D297353CC}">
              <c16:uniqueId val="{00000001-3C76-4D29-B4F7-3AD57A402A2A}"/>
            </c:ext>
          </c:extLst>
        </c:ser>
        <c:ser>
          <c:idx val="2"/>
          <c:order val="2"/>
          <c:tx>
            <c:strRef>
              <c:f>Sheet1!$A$103</c:f>
              <c:strCache>
                <c:ptCount val="1"/>
                <c:pt idx="0">
                  <c:v>Do not know</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Sheet1!$B$100:$F$100</c:f>
              <c:strCache>
                <c:ptCount val="5"/>
                <c:pt idx="0">
                  <c:v>Soviet Era Apt Bldgs (N=482)</c:v>
                </c:pt>
                <c:pt idx="1">
                  <c:v>Other Apt Bldgs (N=99)</c:v>
                </c:pt>
                <c:pt idx="2">
                  <c:v>Detached Home (N=812)</c:v>
                </c:pt>
                <c:pt idx="3">
                  <c:v>Other (N=24)</c:v>
                </c:pt>
                <c:pt idx="4">
                  <c:v>All Types (N=1417)</c:v>
                </c:pt>
              </c:strCache>
            </c:strRef>
          </c:cat>
          <c:val>
            <c:numRef>
              <c:f>Sheet1!$B$103:$F$103</c:f>
              <c:numCache>
                <c:formatCode>0%</c:formatCode>
                <c:ptCount val="5"/>
                <c:pt idx="0">
                  <c:v>0.11410788381742738</c:v>
                </c:pt>
                <c:pt idx="1">
                  <c:v>9.0909090909090912E-2</c:v>
                </c:pt>
                <c:pt idx="2">
                  <c:v>7.8817733990147784E-2</c:v>
                </c:pt>
                <c:pt idx="3">
                  <c:v>0.16666666666666666</c:v>
                </c:pt>
                <c:pt idx="4">
                  <c:v>9.3154551870148206E-2</c:v>
                </c:pt>
              </c:numCache>
            </c:numRef>
          </c:val>
          <c:extLst>
            <c:ext xmlns:c16="http://schemas.microsoft.com/office/drawing/2014/chart" uri="{C3380CC4-5D6E-409C-BE32-E72D297353CC}">
              <c16:uniqueId val="{00000002-3C76-4D29-B4F7-3AD57A402A2A}"/>
            </c:ext>
          </c:extLst>
        </c:ser>
        <c:dLbls>
          <c:showLegendKey val="0"/>
          <c:showVal val="0"/>
          <c:showCatName val="0"/>
          <c:showSerName val="0"/>
          <c:showPercent val="0"/>
          <c:showBubbleSize val="0"/>
        </c:dLbls>
        <c:gapWidth val="150"/>
        <c:overlap val="100"/>
        <c:axId val="32151808"/>
        <c:axId val="32165888"/>
      </c:barChart>
      <c:catAx>
        <c:axId val="3215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65888"/>
        <c:crosses val="autoZero"/>
        <c:auto val="1"/>
        <c:lblAlgn val="ctr"/>
        <c:lblOffset val="100"/>
        <c:noMultiLvlLbl val="0"/>
      </c:catAx>
      <c:valAx>
        <c:axId val="321658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518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Sheet1!$A$173</c:f>
              <c:strCache>
                <c:ptCount val="1"/>
                <c:pt idx="0">
                  <c:v>Thermal Pane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Sheet1!$B$172:$F$172</c:f>
              <c:strCache>
                <c:ptCount val="5"/>
                <c:pt idx="0">
                  <c:v>Soviet Era Apt Bldgs (N=482)</c:v>
                </c:pt>
                <c:pt idx="1">
                  <c:v>Other Apt Bldgs (N=99)</c:v>
                </c:pt>
                <c:pt idx="2">
                  <c:v>Detached Home (N=812)</c:v>
                </c:pt>
                <c:pt idx="3">
                  <c:v>Other (N=24)</c:v>
                </c:pt>
                <c:pt idx="4">
                  <c:v>All Types (N=1417)</c:v>
                </c:pt>
              </c:strCache>
            </c:strRef>
          </c:cat>
          <c:val>
            <c:numRef>
              <c:f>Sheet1!$B$173:$F$173</c:f>
              <c:numCache>
                <c:formatCode>0%</c:formatCode>
                <c:ptCount val="5"/>
                <c:pt idx="0">
                  <c:v>0.54356846473029041</c:v>
                </c:pt>
                <c:pt idx="1">
                  <c:v>0.63636363636363635</c:v>
                </c:pt>
                <c:pt idx="2">
                  <c:v>0.14039408866995073</c:v>
                </c:pt>
                <c:pt idx="3">
                  <c:v>0.70833333333333337</c:v>
                </c:pt>
                <c:pt idx="4">
                  <c:v>0.32180663373323926</c:v>
                </c:pt>
              </c:numCache>
            </c:numRef>
          </c:val>
          <c:extLst>
            <c:ext xmlns:c16="http://schemas.microsoft.com/office/drawing/2014/chart" uri="{C3380CC4-5D6E-409C-BE32-E72D297353CC}">
              <c16:uniqueId val="{00000000-5EB5-4671-8848-E8DAF6C9796E}"/>
            </c:ext>
          </c:extLst>
        </c:ser>
        <c:ser>
          <c:idx val="1"/>
          <c:order val="1"/>
          <c:tx>
            <c:strRef>
              <c:f>Sheet1!$A$174</c:f>
              <c:strCache>
                <c:ptCount val="1"/>
                <c:pt idx="0">
                  <c:v>Single Glass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Sheet1!$B$172:$F$172</c:f>
              <c:strCache>
                <c:ptCount val="5"/>
                <c:pt idx="0">
                  <c:v>Soviet Era Apt Bldgs (N=482)</c:v>
                </c:pt>
                <c:pt idx="1">
                  <c:v>Other Apt Bldgs (N=99)</c:v>
                </c:pt>
                <c:pt idx="2">
                  <c:v>Detached Home (N=812)</c:v>
                </c:pt>
                <c:pt idx="3">
                  <c:v>Other (N=24)</c:v>
                </c:pt>
                <c:pt idx="4">
                  <c:v>All Types (N=1417)</c:v>
                </c:pt>
              </c:strCache>
            </c:strRef>
          </c:cat>
          <c:val>
            <c:numRef>
              <c:f>Sheet1!$B$174:$F$174</c:f>
              <c:numCache>
                <c:formatCode>0%</c:formatCode>
                <c:ptCount val="5"/>
                <c:pt idx="0">
                  <c:v>0.2863070539419087</c:v>
                </c:pt>
                <c:pt idx="1">
                  <c:v>0.26262626262626265</c:v>
                </c:pt>
                <c:pt idx="2">
                  <c:v>0.61699507389162567</c:v>
                </c:pt>
                <c:pt idx="3">
                  <c:v>0.16666666666666666</c:v>
                </c:pt>
                <c:pt idx="4">
                  <c:v>0.47212420606916022</c:v>
                </c:pt>
              </c:numCache>
            </c:numRef>
          </c:val>
          <c:extLst>
            <c:ext xmlns:c16="http://schemas.microsoft.com/office/drawing/2014/chart" uri="{C3380CC4-5D6E-409C-BE32-E72D297353CC}">
              <c16:uniqueId val="{00000001-5EB5-4671-8848-E8DAF6C9796E}"/>
            </c:ext>
          </c:extLst>
        </c:ser>
        <c:ser>
          <c:idx val="2"/>
          <c:order val="2"/>
          <c:tx>
            <c:strRef>
              <c:f>Sheet1!$A$175</c:f>
              <c:strCache>
                <c:ptCount val="1"/>
                <c:pt idx="0">
                  <c:v>Single &amp; Thermal Pane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Sheet1!$B$172:$F$172</c:f>
              <c:strCache>
                <c:ptCount val="5"/>
                <c:pt idx="0">
                  <c:v>Soviet Era Apt Bldgs (N=482)</c:v>
                </c:pt>
                <c:pt idx="1">
                  <c:v>Other Apt Bldgs (N=99)</c:v>
                </c:pt>
                <c:pt idx="2">
                  <c:v>Detached Home (N=812)</c:v>
                </c:pt>
                <c:pt idx="3">
                  <c:v>Other (N=24)</c:v>
                </c:pt>
                <c:pt idx="4">
                  <c:v>All Types (N=1417)</c:v>
                </c:pt>
              </c:strCache>
            </c:strRef>
          </c:cat>
          <c:val>
            <c:numRef>
              <c:f>Sheet1!$B$175:$F$175</c:f>
              <c:numCache>
                <c:formatCode>0%</c:formatCode>
                <c:ptCount val="5"/>
                <c:pt idx="0">
                  <c:v>8.5062240663900418E-2</c:v>
                </c:pt>
                <c:pt idx="1">
                  <c:v>4.0404040404040407E-2</c:v>
                </c:pt>
                <c:pt idx="2">
                  <c:v>0.14901477832512317</c:v>
                </c:pt>
                <c:pt idx="3">
                  <c:v>0.125</c:v>
                </c:pt>
                <c:pt idx="4">
                  <c:v>0.11926605504587157</c:v>
                </c:pt>
              </c:numCache>
            </c:numRef>
          </c:val>
          <c:extLst>
            <c:ext xmlns:c16="http://schemas.microsoft.com/office/drawing/2014/chart" uri="{C3380CC4-5D6E-409C-BE32-E72D297353CC}">
              <c16:uniqueId val="{00000002-5EB5-4671-8848-E8DAF6C9796E}"/>
            </c:ext>
          </c:extLst>
        </c:ser>
        <c:ser>
          <c:idx val="3"/>
          <c:order val="3"/>
          <c:tx>
            <c:strRef>
              <c:f>Sheet1!$A$176</c:f>
              <c:strCache>
                <c:ptCount val="1"/>
                <c:pt idx="0">
                  <c:v>Double Windows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Sheet1!$B$172:$F$172</c:f>
              <c:strCache>
                <c:ptCount val="5"/>
                <c:pt idx="0">
                  <c:v>Soviet Era Apt Bldgs (N=482)</c:v>
                </c:pt>
                <c:pt idx="1">
                  <c:v>Other Apt Bldgs (N=99)</c:v>
                </c:pt>
                <c:pt idx="2">
                  <c:v>Detached Home (N=812)</c:v>
                </c:pt>
                <c:pt idx="3">
                  <c:v>Other (N=24)</c:v>
                </c:pt>
                <c:pt idx="4">
                  <c:v>All Types (N=1417)</c:v>
                </c:pt>
              </c:strCache>
            </c:strRef>
          </c:cat>
          <c:val>
            <c:numRef>
              <c:f>Sheet1!$B$176:$F$176</c:f>
              <c:numCache>
                <c:formatCode>0%</c:formatCode>
                <c:ptCount val="5"/>
                <c:pt idx="0">
                  <c:v>7.0539419087136929E-2</c:v>
                </c:pt>
                <c:pt idx="1">
                  <c:v>3.0303030303030304E-2</c:v>
                </c:pt>
                <c:pt idx="2">
                  <c:v>4.4334975369458129E-2</c:v>
                </c:pt>
                <c:pt idx="3">
                  <c:v>0</c:v>
                </c:pt>
                <c:pt idx="4">
                  <c:v>5.1517290049400144E-2</c:v>
                </c:pt>
              </c:numCache>
            </c:numRef>
          </c:val>
          <c:extLst>
            <c:ext xmlns:c16="http://schemas.microsoft.com/office/drawing/2014/chart" uri="{C3380CC4-5D6E-409C-BE32-E72D297353CC}">
              <c16:uniqueId val="{00000003-5EB5-4671-8848-E8DAF6C9796E}"/>
            </c:ext>
          </c:extLst>
        </c:ser>
        <c:ser>
          <c:idx val="4"/>
          <c:order val="4"/>
          <c:tx>
            <c:strRef>
              <c:f>Sheet1!$A$177</c:f>
              <c:strCache>
                <c:ptCount val="1"/>
                <c:pt idx="0">
                  <c:v>Combination</c:v>
                </c:pt>
              </c:strCache>
            </c:strRef>
          </c:tx>
          <c:spPr>
            <a:solidFill>
              <a:schemeClr val="accent5"/>
            </a:solidFill>
            <a:ln>
              <a:noFill/>
            </a:ln>
            <a:effectLst/>
          </c:spPr>
          <c:invertIfNegative val="0"/>
          <c:dLbls>
            <c:dLbl>
              <c:idx val="1"/>
              <c:layout>
                <c:manualLayout>
                  <c:x val="2.4999999999999949E-2"/>
                  <c:y val="-4.64037122969837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B5-4671-8848-E8DAF6C979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Sheet1!$B$172:$F$172</c:f>
              <c:strCache>
                <c:ptCount val="5"/>
                <c:pt idx="0">
                  <c:v>Soviet Era Apt Bldgs (N=482)</c:v>
                </c:pt>
                <c:pt idx="1">
                  <c:v>Other Apt Bldgs (N=99)</c:v>
                </c:pt>
                <c:pt idx="2">
                  <c:v>Detached Home (N=812)</c:v>
                </c:pt>
                <c:pt idx="3">
                  <c:v>Other (N=24)</c:v>
                </c:pt>
                <c:pt idx="4">
                  <c:v>All Types (N=1417)</c:v>
                </c:pt>
              </c:strCache>
            </c:strRef>
          </c:cat>
          <c:val>
            <c:numRef>
              <c:f>Sheet1!$B$177:$F$177</c:f>
              <c:numCache>
                <c:formatCode>0%</c:formatCode>
                <c:ptCount val="5"/>
                <c:pt idx="0" formatCode="0.0%">
                  <c:v>4.1493775933609959E-3</c:v>
                </c:pt>
                <c:pt idx="1">
                  <c:v>2.0202020202020204E-2</c:v>
                </c:pt>
                <c:pt idx="2">
                  <c:v>2.832512315270936E-2</c:v>
                </c:pt>
                <c:pt idx="3">
                  <c:v>0</c:v>
                </c:pt>
                <c:pt idx="4">
                  <c:v>1.9054340155257588E-2</c:v>
                </c:pt>
              </c:numCache>
            </c:numRef>
          </c:val>
          <c:extLst>
            <c:ext xmlns:c16="http://schemas.microsoft.com/office/drawing/2014/chart" uri="{C3380CC4-5D6E-409C-BE32-E72D297353CC}">
              <c16:uniqueId val="{00000005-5EB5-4671-8848-E8DAF6C9796E}"/>
            </c:ext>
          </c:extLst>
        </c:ser>
        <c:ser>
          <c:idx val="5"/>
          <c:order val="5"/>
          <c:tx>
            <c:strRef>
              <c:f>Sheet1!$A$178</c:f>
              <c:strCache>
                <c:ptCount val="1"/>
                <c:pt idx="0">
                  <c:v>Do Not Know/No Answer</c:v>
                </c:pt>
              </c:strCache>
            </c:strRef>
          </c:tx>
          <c:spPr>
            <a:solidFill>
              <a:schemeClr val="accent6"/>
            </a:solidFill>
            <a:ln>
              <a:noFill/>
            </a:ln>
            <a:effectLst/>
          </c:spPr>
          <c:invertIfNegative val="0"/>
          <c:dLbls>
            <c:dLbl>
              <c:idx val="0"/>
              <c:layout>
                <c:manualLayout>
                  <c:x val="-3.3333333333333333E-2"/>
                  <c:y val="-1.8561484918793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B5-4671-8848-E8DAF6C9796E}"/>
                </c:ext>
              </c:extLst>
            </c:dLbl>
            <c:dLbl>
              <c:idx val="1"/>
              <c:layout>
                <c:manualLayout>
                  <c:x val="-2.7777777777777828E-2"/>
                  <c:y val="-1.8561484918793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B5-4671-8848-E8DAF6C9796E}"/>
                </c:ext>
              </c:extLst>
            </c:dLbl>
            <c:dLbl>
              <c:idx val="2"/>
              <c:layout>
                <c:manualLayout>
                  <c:x val="-2.5000000000000001E-2"/>
                  <c:y val="-2.32018561484918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B5-4671-8848-E8DAF6C9796E}"/>
                </c:ext>
              </c:extLst>
            </c:dLbl>
            <c:dLbl>
              <c:idx val="4"/>
              <c:layout>
                <c:manualLayout>
                  <c:x val="-3.6111111111111316E-2"/>
                  <c:y val="-2.32018561484918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B5-4671-8848-E8DAF6C979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Sheet1!$B$172:$F$172</c:f>
              <c:strCache>
                <c:ptCount val="5"/>
                <c:pt idx="0">
                  <c:v>Soviet Era Apt Bldgs (N=482)</c:v>
                </c:pt>
                <c:pt idx="1">
                  <c:v>Other Apt Bldgs (N=99)</c:v>
                </c:pt>
                <c:pt idx="2">
                  <c:v>Detached Home (N=812)</c:v>
                </c:pt>
                <c:pt idx="3">
                  <c:v>Other (N=24)</c:v>
                </c:pt>
                <c:pt idx="4">
                  <c:v>All Types (N=1417)</c:v>
                </c:pt>
              </c:strCache>
            </c:strRef>
          </c:cat>
          <c:val>
            <c:numRef>
              <c:f>Sheet1!$B$178:$F$178</c:f>
              <c:numCache>
                <c:formatCode>0%</c:formatCode>
                <c:ptCount val="5"/>
                <c:pt idx="0">
                  <c:v>1.0373443983402489E-2</c:v>
                </c:pt>
                <c:pt idx="1">
                  <c:v>1.0101010101010102E-2</c:v>
                </c:pt>
                <c:pt idx="2">
                  <c:v>2.0935960591133004E-2</c:v>
                </c:pt>
                <c:pt idx="3">
                  <c:v>0</c:v>
                </c:pt>
                <c:pt idx="4">
                  <c:v>1.6231474947071278E-2</c:v>
                </c:pt>
              </c:numCache>
            </c:numRef>
          </c:val>
          <c:extLst>
            <c:ext xmlns:c16="http://schemas.microsoft.com/office/drawing/2014/chart" uri="{C3380CC4-5D6E-409C-BE32-E72D297353CC}">
              <c16:uniqueId val="{0000000A-5EB5-4671-8848-E8DAF6C9796E}"/>
            </c:ext>
          </c:extLst>
        </c:ser>
        <c:dLbls>
          <c:dLblPos val="ctr"/>
          <c:showLegendKey val="0"/>
          <c:showVal val="1"/>
          <c:showCatName val="0"/>
          <c:showSerName val="0"/>
          <c:showPercent val="0"/>
          <c:showBubbleSize val="0"/>
        </c:dLbls>
        <c:gapWidth val="150"/>
        <c:overlap val="100"/>
        <c:axId val="32209920"/>
        <c:axId val="32232192"/>
      </c:barChart>
      <c:catAx>
        <c:axId val="3220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32192"/>
        <c:crosses val="autoZero"/>
        <c:auto val="1"/>
        <c:lblAlgn val="ctr"/>
        <c:lblOffset val="100"/>
        <c:noMultiLvlLbl val="0"/>
      </c:catAx>
      <c:valAx>
        <c:axId val="3223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099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38888888888888"/>
          <c:y val="0.11342592592592593"/>
          <c:w val="0.49722222222222223"/>
          <c:h val="0.8287037037037037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05-4AB7-BCF1-F1FFDF9019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05-4AB7-BCF1-F1FFDF9019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05-4AB7-BCF1-F1FFDF9019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905-4AB7-BCF1-F1FFDF9019C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905-4AB7-BCF1-F1FFDF9019C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905-4AB7-BCF1-F1FFDF9019C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905-4AB7-BCF1-F1FFDF9019CF}"/>
              </c:ext>
            </c:extLst>
          </c:dPt>
          <c:dLbls>
            <c:dLbl>
              <c:idx val="0"/>
              <c:layout>
                <c:manualLayout>
                  <c:x val="1.6274436472977539E-2"/>
                  <c:y val="0.2503193632631771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05-4AB7-BCF1-F1FFDF9019CF}"/>
                </c:ext>
              </c:extLst>
            </c:dLbl>
            <c:dLbl>
              <c:idx val="1"/>
              <c:layout>
                <c:manualLayout>
                  <c:x val="-3.0555413797332117E-2"/>
                  <c:y val="3.654871265788316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05-4AB7-BCF1-F1FFDF9019CF}"/>
                </c:ext>
              </c:extLst>
            </c:dLbl>
            <c:dLbl>
              <c:idx val="5"/>
              <c:layout>
                <c:manualLayout>
                  <c:x val="0.112584208223972"/>
                  <c:y val="1.1574074074074073E-3"/>
                </c:manualLayout>
              </c:layout>
              <c:tx>
                <c:rich>
                  <a:bodyPr/>
                  <a:lstStyle/>
                  <a:p>
                    <a:r>
                      <a:rPr lang="en-US" baseline="0" dirty="0"/>
                      <a:t>Biomass &amp; electricity, 1%</a:t>
                    </a:r>
                    <a:endParaRPr lang="en-US" dirty="0"/>
                  </a:p>
                </c:rich>
              </c:tx>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05-4AB7-BCF1-F1FFDF9019CF}"/>
                </c:ext>
              </c:extLst>
            </c:dLbl>
            <c:dLbl>
              <c:idx val="6"/>
              <c:layout>
                <c:manualLayout>
                  <c:x val="0.37650831146106739"/>
                  <c:y val="1.886482939632545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05-4AB7-BCF1-F1FFDF9019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Sheet4!$A$16:$A$22</c:f>
              <c:strCache>
                <c:ptCount val="7"/>
                <c:pt idx="0">
                  <c:v>Biomass</c:v>
                </c:pt>
                <c:pt idx="1">
                  <c:v>Natural Gas</c:v>
                </c:pt>
                <c:pt idx="2">
                  <c:v>Electricity</c:v>
                </c:pt>
                <c:pt idx="3">
                  <c:v>Nat'l Gas &amp; Electricity</c:v>
                </c:pt>
                <c:pt idx="4">
                  <c:v>Biomass &amp; Nat'l Gas</c:v>
                </c:pt>
                <c:pt idx="5">
                  <c:v>Biomass &amp; electrycity</c:v>
                </c:pt>
                <c:pt idx="6">
                  <c:v>All three</c:v>
                </c:pt>
              </c:strCache>
            </c:strRef>
          </c:cat>
          <c:val>
            <c:numRef>
              <c:f>Sheet4!$B$16:$B$22</c:f>
              <c:numCache>
                <c:formatCode>0%</c:formatCode>
                <c:ptCount val="7"/>
                <c:pt idx="0">
                  <c:v>0.46500000000000002</c:v>
                </c:pt>
                <c:pt idx="1">
                  <c:v>0.41428571428571431</c:v>
                </c:pt>
                <c:pt idx="2">
                  <c:v>3.6428571428571428E-2</c:v>
                </c:pt>
                <c:pt idx="3">
                  <c:v>3.785714285714286E-2</c:v>
                </c:pt>
                <c:pt idx="4">
                  <c:v>3.214285714285714E-2</c:v>
                </c:pt>
                <c:pt idx="5">
                  <c:v>1.3571428571428571E-2</c:v>
                </c:pt>
                <c:pt idx="6" formatCode="0.0%">
                  <c:v>7.1428571428571429E-4</c:v>
                </c:pt>
              </c:numCache>
            </c:numRef>
          </c:val>
          <c:extLst>
            <c:ext xmlns:c16="http://schemas.microsoft.com/office/drawing/2014/chart" uri="{C3380CC4-5D6E-409C-BE32-E72D297353CC}">
              <c16:uniqueId val="{0000000E-8905-4AB7-BCF1-F1FFDF9019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'fw stv use all users'!$H$3</c:f>
              <c:strCache>
                <c:ptCount val="1"/>
                <c:pt idx="0">
                  <c:v>06:00-12:00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'fw stv use all users'!$I$2:$N$2</c:f>
              <c:strCache>
                <c:ptCount val="6"/>
                <c:pt idx="0">
                  <c:v>Nov</c:v>
                </c:pt>
                <c:pt idx="1">
                  <c:v>Dec</c:v>
                </c:pt>
                <c:pt idx="2">
                  <c:v>Jan</c:v>
                </c:pt>
                <c:pt idx="3">
                  <c:v>Feb</c:v>
                </c:pt>
                <c:pt idx="4">
                  <c:v>Mar</c:v>
                </c:pt>
                <c:pt idx="5">
                  <c:v>Apr</c:v>
                </c:pt>
              </c:strCache>
            </c:strRef>
          </c:cat>
          <c:val>
            <c:numRef>
              <c:f>'fw stv use all users'!$I$3:$N$3</c:f>
              <c:numCache>
                <c:formatCode>0.00</c:formatCode>
                <c:ptCount val="6"/>
                <c:pt idx="0">
                  <c:v>3.3128489999999999</c:v>
                </c:pt>
                <c:pt idx="1">
                  <c:v>3.6927370000000002</c:v>
                </c:pt>
                <c:pt idx="2">
                  <c:v>3.756983</c:v>
                </c:pt>
                <c:pt idx="3">
                  <c:v>3.6815639999999998</c:v>
                </c:pt>
                <c:pt idx="4">
                  <c:v>3.2458100000000001</c:v>
                </c:pt>
                <c:pt idx="5">
                  <c:v>1.9734640000000001</c:v>
                </c:pt>
              </c:numCache>
            </c:numRef>
          </c:val>
          <c:extLst>
            <c:ext xmlns:c16="http://schemas.microsoft.com/office/drawing/2014/chart" uri="{C3380CC4-5D6E-409C-BE32-E72D297353CC}">
              <c16:uniqueId val="{00000000-F5AB-4143-85D0-F8260C4C6AA9}"/>
            </c:ext>
          </c:extLst>
        </c:ser>
        <c:ser>
          <c:idx val="1"/>
          <c:order val="1"/>
          <c:tx>
            <c:strRef>
              <c:f>'fw stv use all users'!$H$4</c:f>
              <c:strCache>
                <c:ptCount val="1"/>
                <c:pt idx="0">
                  <c:v>12:00-18:00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'fw stv use all users'!$I$2:$N$2</c:f>
              <c:strCache>
                <c:ptCount val="6"/>
                <c:pt idx="0">
                  <c:v>Nov</c:v>
                </c:pt>
                <c:pt idx="1">
                  <c:v>Dec</c:v>
                </c:pt>
                <c:pt idx="2">
                  <c:v>Jan</c:v>
                </c:pt>
                <c:pt idx="3">
                  <c:v>Feb</c:v>
                </c:pt>
                <c:pt idx="4">
                  <c:v>Mar</c:v>
                </c:pt>
                <c:pt idx="5">
                  <c:v>Apr</c:v>
                </c:pt>
              </c:strCache>
            </c:strRef>
          </c:cat>
          <c:val>
            <c:numRef>
              <c:f>'fw stv use all users'!$I$4:$N$4</c:f>
              <c:numCache>
                <c:formatCode>0.00</c:formatCode>
                <c:ptCount val="6"/>
                <c:pt idx="0">
                  <c:v>4.5139659999999999</c:v>
                </c:pt>
                <c:pt idx="1">
                  <c:v>5.0418989999999999</c:v>
                </c:pt>
                <c:pt idx="2">
                  <c:v>5.1005589999999996</c:v>
                </c:pt>
                <c:pt idx="3">
                  <c:v>5.0363129999999998</c:v>
                </c:pt>
                <c:pt idx="4">
                  <c:v>4.2206700000000001</c:v>
                </c:pt>
                <c:pt idx="5">
                  <c:v>1.864525</c:v>
                </c:pt>
              </c:numCache>
            </c:numRef>
          </c:val>
          <c:extLst>
            <c:ext xmlns:c16="http://schemas.microsoft.com/office/drawing/2014/chart" uri="{C3380CC4-5D6E-409C-BE32-E72D297353CC}">
              <c16:uniqueId val="{00000001-F5AB-4143-85D0-F8260C4C6AA9}"/>
            </c:ext>
          </c:extLst>
        </c:ser>
        <c:ser>
          <c:idx val="2"/>
          <c:order val="2"/>
          <c:tx>
            <c:strRef>
              <c:f>'fw stv use all users'!$H$5</c:f>
              <c:strCache>
                <c:ptCount val="1"/>
                <c:pt idx="0">
                  <c:v>18:00-24:00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'fw stv use all users'!$I$2:$N$2</c:f>
              <c:strCache>
                <c:ptCount val="6"/>
                <c:pt idx="0">
                  <c:v>Nov</c:v>
                </c:pt>
                <c:pt idx="1">
                  <c:v>Dec</c:v>
                </c:pt>
                <c:pt idx="2">
                  <c:v>Jan</c:v>
                </c:pt>
                <c:pt idx="3">
                  <c:v>Feb</c:v>
                </c:pt>
                <c:pt idx="4">
                  <c:v>Mar</c:v>
                </c:pt>
                <c:pt idx="5">
                  <c:v>Apr</c:v>
                </c:pt>
              </c:strCache>
            </c:strRef>
          </c:cat>
          <c:val>
            <c:numRef>
              <c:f>'fw stv use all users'!$I$5:$N$5</c:f>
              <c:numCache>
                <c:formatCode>0.00</c:formatCode>
                <c:ptCount val="6"/>
                <c:pt idx="0">
                  <c:v>4.2946929999999996</c:v>
                </c:pt>
                <c:pt idx="1">
                  <c:v>4.6857540000000002</c:v>
                </c:pt>
                <c:pt idx="2">
                  <c:v>4.6857540000000002</c:v>
                </c:pt>
                <c:pt idx="3">
                  <c:v>4.6159220000000003</c:v>
                </c:pt>
                <c:pt idx="4">
                  <c:v>4.173184</c:v>
                </c:pt>
                <c:pt idx="5">
                  <c:v>2.7053069999999999</c:v>
                </c:pt>
              </c:numCache>
            </c:numRef>
          </c:val>
          <c:extLst>
            <c:ext xmlns:c16="http://schemas.microsoft.com/office/drawing/2014/chart" uri="{C3380CC4-5D6E-409C-BE32-E72D297353CC}">
              <c16:uniqueId val="{00000002-F5AB-4143-85D0-F8260C4C6AA9}"/>
            </c:ext>
          </c:extLst>
        </c:ser>
        <c:ser>
          <c:idx val="3"/>
          <c:order val="3"/>
          <c:tx>
            <c:strRef>
              <c:f>'fw stv use all users'!$H$6</c:f>
              <c:strCache>
                <c:ptCount val="1"/>
                <c:pt idx="0">
                  <c:v>24:00-06:00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'fw stv use all users'!$I$2:$N$2</c:f>
              <c:strCache>
                <c:ptCount val="6"/>
                <c:pt idx="0">
                  <c:v>Nov</c:v>
                </c:pt>
                <c:pt idx="1">
                  <c:v>Dec</c:v>
                </c:pt>
                <c:pt idx="2">
                  <c:v>Jan</c:v>
                </c:pt>
                <c:pt idx="3">
                  <c:v>Feb</c:v>
                </c:pt>
                <c:pt idx="4">
                  <c:v>Mar</c:v>
                </c:pt>
                <c:pt idx="5">
                  <c:v>Apr</c:v>
                </c:pt>
              </c:strCache>
            </c:strRef>
          </c:cat>
          <c:val>
            <c:numRef>
              <c:f>'fw stv use all users'!$I$6:$N$6</c:f>
              <c:numCache>
                <c:formatCode>0.00</c:formatCode>
                <c:ptCount val="6"/>
                <c:pt idx="0">
                  <c:v>0.2472067</c:v>
                </c:pt>
                <c:pt idx="1">
                  <c:v>0.31424580000000002</c:v>
                </c:pt>
                <c:pt idx="2">
                  <c:v>0.30586590000000002</c:v>
                </c:pt>
                <c:pt idx="3">
                  <c:v>0.27793299999999999</c:v>
                </c:pt>
                <c:pt idx="4">
                  <c:v>0.21368719999999999</c:v>
                </c:pt>
                <c:pt idx="5">
                  <c:v>0.1019553</c:v>
                </c:pt>
              </c:numCache>
            </c:numRef>
          </c:val>
          <c:extLst>
            <c:ext xmlns:c16="http://schemas.microsoft.com/office/drawing/2014/chart" uri="{C3380CC4-5D6E-409C-BE32-E72D297353CC}">
              <c16:uniqueId val="{00000003-F5AB-4143-85D0-F8260C4C6AA9}"/>
            </c:ext>
          </c:extLst>
        </c:ser>
        <c:dLbls>
          <c:showLegendKey val="0"/>
          <c:showVal val="0"/>
          <c:showCatName val="0"/>
          <c:showSerName val="0"/>
          <c:showPercent val="0"/>
          <c:showBubbleSize val="0"/>
        </c:dLbls>
        <c:gapWidth val="150"/>
        <c:overlap val="100"/>
        <c:axId val="193171840"/>
        <c:axId val="193173376"/>
      </c:barChart>
      <c:catAx>
        <c:axId val="19317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173376"/>
        <c:crosses val="autoZero"/>
        <c:auto val="1"/>
        <c:lblAlgn val="ctr"/>
        <c:lblOffset val="100"/>
        <c:noMultiLvlLbl val="0"/>
      </c:catAx>
      <c:valAx>
        <c:axId val="193173376"/>
        <c:scaling>
          <c:orientation val="minMax"/>
          <c:max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hours over 24 hours</a:t>
                </a: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171840"/>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3487720736729"/>
          <c:y val="0.15735387771992992"/>
          <c:w val="0.85011963514727129"/>
          <c:h val="0.63481808460089106"/>
        </c:manualLayout>
      </c:layout>
      <c:lineChart>
        <c:grouping val="standard"/>
        <c:varyColors val="0"/>
        <c:ser>
          <c:idx val="0"/>
          <c:order val="0"/>
          <c:tx>
            <c:strRef>
              <c:f>HH_all!$B$29</c:f>
              <c:strCache>
                <c:ptCount val="1"/>
                <c:pt idx="0">
                  <c:v>Temperature Inside Dwelling, N=482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5.136183889117351E-2"/>
                  <c:y val="-5.7984815439300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9A-4E6C-9991-EED05E511064}"/>
                </c:ext>
              </c:extLst>
            </c:dLbl>
            <c:dLbl>
              <c:idx val="2"/>
              <c:layout>
                <c:manualLayout>
                  <c:x val="-2.4745634677979349E-2"/>
                  <c:y val="5.8906636581218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9A-4E6C-9991-EED05E511064}"/>
                </c:ext>
              </c:extLst>
            </c:dLbl>
            <c:dLbl>
              <c:idx val="3"/>
              <c:layout>
                <c:manualLayout>
                  <c:x val="-4.8404275880248156E-2"/>
                  <c:y val="-4.4497340206163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9A-4E6C-9991-EED05E511064}"/>
                </c:ext>
              </c:extLst>
            </c:dLbl>
            <c:dLbl>
              <c:idx val="4"/>
              <c:layout>
                <c:manualLayout>
                  <c:x val="-3.6574955279113752E-2"/>
                  <c:y val="5.8906636581218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9A-4E6C-9991-EED05E511064}"/>
                </c:ext>
              </c:extLst>
            </c:dLbl>
            <c:dLbl>
              <c:idx val="5"/>
              <c:layout>
                <c:manualLayout>
                  <c:x val="-4.5446945729964557E-2"/>
                  <c:y val="-4.8993165283875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9A-4E6C-9991-EED05E511064}"/>
                </c:ext>
              </c:extLst>
            </c:dLbl>
            <c:dLbl>
              <c:idx val="6"/>
              <c:layout>
                <c:manualLayout>
                  <c:x val="-4.5446945729964557E-2"/>
                  <c:y val="7.2393757812381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9A-4E6C-9991-EED05E511064}"/>
                </c:ext>
              </c:extLst>
            </c:dLbl>
            <c:dLbl>
              <c:idx val="7"/>
              <c:layout>
                <c:manualLayout>
                  <c:x val="-6.0233596481382559E-2"/>
                  <c:y val="-3.55056900507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9A-4E6C-9991-EED05E511064}"/>
                </c:ext>
              </c:extLst>
            </c:dLbl>
            <c:dLbl>
              <c:idx val="9"/>
              <c:layout>
                <c:manualLayout>
                  <c:x val="-5.4318936180815354E-2"/>
                  <c:y val="-4.4497340206163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9A-4E6C-9991-EED05E511064}"/>
                </c:ext>
              </c:extLst>
            </c:dLbl>
            <c:dLbl>
              <c:idx val="11"/>
              <c:layout>
                <c:manualLayout>
                  <c:x val="-5.1361606030531755E-2"/>
                  <c:y val="-3.5505690050739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9A-4E6C-9991-EED05E511064}"/>
                </c:ext>
              </c:extLst>
            </c:dLbl>
            <c:dLbl>
              <c:idx val="13"/>
              <c:layout>
                <c:manualLayout>
                  <c:x val="-6.0233596481382559E-2"/>
                  <c:y val="-4.000151512845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9A-4E6C-9991-EED05E511064}"/>
                </c:ext>
              </c:extLst>
            </c:dLbl>
            <c:dLbl>
              <c:idx val="15"/>
              <c:layout>
                <c:manualLayout>
                  <c:x val="-4.5446945729964557E-2"/>
                  <c:y val="-4.000151512845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9A-4E6C-9991-EED05E511064}"/>
                </c:ext>
              </c:extLst>
            </c:dLbl>
            <c:dLbl>
              <c:idx val="16"/>
              <c:layout>
                <c:manualLayout>
                  <c:x val="-6.9105586932233357E-2"/>
                  <c:y val="5.8906636581218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9A-4E6C-9991-EED05E511064}"/>
                </c:ext>
              </c:extLst>
            </c:dLbl>
            <c:dLbl>
              <c:idx val="17"/>
              <c:layout>
                <c:manualLayout>
                  <c:x val="-2.7702964828262948E-2"/>
                  <c:y val="-3.5505690050739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9A-4E6C-9991-EED05E511064}"/>
                </c:ext>
              </c:extLst>
            </c:dLbl>
            <c:dLbl>
              <c:idx val="18"/>
              <c:layout>
                <c:manualLayout>
                  <c:x val="-6.9105586932233357E-2"/>
                  <c:y val="5.8906636581218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A9A-4E6C-9991-EED05E511064}"/>
                </c:ext>
              </c:extLst>
            </c:dLbl>
            <c:dLbl>
              <c:idx val="19"/>
              <c:layout>
                <c:manualLayout>
                  <c:x val="-3.0660294978546439E-2"/>
                  <c:y val="-6.2480640517012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A9A-4E6C-9991-EED05E511064}"/>
                </c:ext>
              </c:extLst>
            </c:dLbl>
            <c:dLbl>
              <c:idx val="21"/>
              <c:layout>
                <c:manualLayout>
                  <c:x val="-3.066029497854655E-2"/>
                  <c:y val="-5.7984815439300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9A-4E6C-9991-EED05E511064}"/>
                </c:ext>
              </c:extLst>
            </c:dLbl>
            <c:dLbl>
              <c:idx val="23"/>
              <c:layout>
                <c:manualLayout>
                  <c:x val="-9.0606075706720405E-4"/>
                  <c:y val="-4.8993165283875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A9A-4E6C-9991-EED05E511064}"/>
                </c:ext>
              </c:extLst>
            </c:dLbl>
            <c:spPr>
              <a:noFill/>
              <a:ln>
                <a:noFill/>
              </a:ln>
              <a:effectLst/>
            </c:spPr>
            <c:txPr>
              <a:bodyPr wrap="square" lIns="38100" tIns="19050" rIns="38100" bIns="19050" anchor="ctr">
                <a:spAutoFit/>
              </a:bodyPr>
              <a:lstStyle/>
              <a:p>
                <a:pPr>
                  <a:defRPr sz="9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HH_all!$A$30:$A$53</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HH_all!$B$30:$B$53</c:f>
              <c:numCache>
                <c:formatCode>0.0</c:formatCode>
                <c:ptCount val="24"/>
                <c:pt idx="0">
                  <c:v>14.093249999999999</c:v>
                </c:pt>
                <c:pt idx="1">
                  <c:v>14.56535</c:v>
                </c:pt>
                <c:pt idx="2">
                  <c:v>15.618550000000001</c:v>
                </c:pt>
                <c:pt idx="3">
                  <c:v>16.56475</c:v>
                </c:pt>
                <c:pt idx="4">
                  <c:v>17.182539999999999</c:v>
                </c:pt>
                <c:pt idx="5">
                  <c:v>17.569669999999999</c:v>
                </c:pt>
                <c:pt idx="6">
                  <c:v>17.824760000000001</c:v>
                </c:pt>
                <c:pt idx="7">
                  <c:v>18.051749999999998</c:v>
                </c:pt>
                <c:pt idx="8">
                  <c:v>18.267410000000002</c:v>
                </c:pt>
                <c:pt idx="9">
                  <c:v>18.429600000000001</c:v>
                </c:pt>
                <c:pt idx="10">
                  <c:v>18.57301</c:v>
                </c:pt>
                <c:pt idx="11">
                  <c:v>18.844139999999999</c:v>
                </c:pt>
                <c:pt idx="12">
                  <c:v>19.15945</c:v>
                </c:pt>
                <c:pt idx="13">
                  <c:v>19.339300000000001</c:v>
                </c:pt>
                <c:pt idx="14">
                  <c:v>19.281230000000001</c:v>
                </c:pt>
                <c:pt idx="15">
                  <c:v>18.964400000000001</c:v>
                </c:pt>
                <c:pt idx="16">
                  <c:v>18.37631</c:v>
                </c:pt>
                <c:pt idx="17">
                  <c:v>17.56128</c:v>
                </c:pt>
                <c:pt idx="18">
                  <c:v>16.708909999999999</c:v>
                </c:pt>
                <c:pt idx="19">
                  <c:v>15.9709</c:v>
                </c:pt>
                <c:pt idx="20">
                  <c:v>15.3751</c:v>
                </c:pt>
                <c:pt idx="21">
                  <c:v>14.896050000000001</c:v>
                </c:pt>
                <c:pt idx="22">
                  <c:v>14.51393</c:v>
                </c:pt>
                <c:pt idx="23">
                  <c:v>14.23385</c:v>
                </c:pt>
              </c:numCache>
            </c:numRef>
          </c:val>
          <c:smooth val="0"/>
          <c:extLst>
            <c:ext xmlns:c16="http://schemas.microsoft.com/office/drawing/2014/chart" uri="{C3380CC4-5D6E-409C-BE32-E72D297353CC}">
              <c16:uniqueId val="{00000011-8A9A-4E6C-9991-EED05E511064}"/>
            </c:ext>
          </c:extLst>
        </c:ser>
        <c:ser>
          <c:idx val="1"/>
          <c:order val="1"/>
          <c:tx>
            <c:strRef>
              <c:f>HH_all!$C$29</c:f>
              <c:strCache>
                <c:ptCount val="1"/>
                <c:pt idx="0">
                  <c:v>Temperature Outside Dwelling, N=482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3.4992667218391151E-2"/>
                  <c:y val="-4.4497340206163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A9A-4E6C-9991-EED05E511064}"/>
                </c:ext>
              </c:extLst>
            </c:dLbl>
            <c:dLbl>
              <c:idx val="2"/>
              <c:layout>
                <c:manualLayout>
                  <c:x val="-3.2035337068107544E-2"/>
                  <c:y val="4.99149864257942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A9A-4E6C-9991-EED05E511064}"/>
                </c:ext>
              </c:extLst>
            </c:dLbl>
            <c:dLbl>
              <c:idx val="3"/>
              <c:layout>
                <c:manualLayout>
                  <c:x val="-5.5693978270376351E-2"/>
                  <c:y val="-5.3488990361588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A9A-4E6C-9991-EED05E511064}"/>
                </c:ext>
              </c:extLst>
            </c:dLbl>
            <c:dLbl>
              <c:idx val="4"/>
              <c:layout>
                <c:manualLayout>
                  <c:x val="-3.4992667218391151E-2"/>
                  <c:y val="5.8906636581218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A9A-4E6C-9991-EED05E511064}"/>
                </c:ext>
              </c:extLst>
            </c:dLbl>
            <c:dLbl>
              <c:idx val="5"/>
              <c:layout>
                <c:manualLayout>
                  <c:x val="-5.2736648120092752E-2"/>
                  <c:y val="-3.1009864973026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A9A-4E6C-9991-EED05E511064}"/>
                </c:ext>
              </c:extLst>
            </c:dLbl>
            <c:dLbl>
              <c:idx val="6"/>
              <c:layout>
                <c:manualLayout>
                  <c:x val="-3.4992667218391151E-2"/>
                  <c:y val="5.8906636581218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A9A-4E6C-9991-EED05E511064}"/>
                </c:ext>
              </c:extLst>
            </c:dLbl>
            <c:dLbl>
              <c:idx val="7"/>
              <c:layout>
                <c:manualLayout>
                  <c:x val="-4.3864657669241948E-2"/>
                  <c:y val="-2.6514039895314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A9A-4E6C-9991-EED05E511064}"/>
                </c:ext>
              </c:extLst>
            </c:dLbl>
            <c:dLbl>
              <c:idx val="9"/>
              <c:layout>
                <c:manualLayout>
                  <c:x val="-3.7949997368674694E-2"/>
                  <c:y val="-5.3488990361588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A9A-4E6C-9991-EED05E511064}"/>
                </c:ext>
              </c:extLst>
            </c:dLbl>
            <c:dLbl>
              <c:idx val="10"/>
              <c:layout>
                <c:manualLayout>
                  <c:x val="-5.8651308420659957E-2"/>
                  <c:y val="5.8906636581218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A9A-4E6C-9991-EED05E511064}"/>
                </c:ext>
              </c:extLst>
            </c:dLbl>
            <c:dLbl>
              <c:idx val="11"/>
              <c:layout>
                <c:manualLayout>
                  <c:x val="-3.4992667218391151E-2"/>
                  <c:y val="-6.6976465594725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A9A-4E6C-9991-EED05E511064}"/>
                </c:ext>
              </c:extLst>
            </c:dLbl>
            <c:dLbl>
              <c:idx val="13"/>
              <c:layout>
                <c:manualLayout>
                  <c:x val="-4.3864657669241948E-2"/>
                  <c:y val="-6.2480994518987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A9A-4E6C-9991-EED05E511064}"/>
                </c:ext>
              </c:extLst>
            </c:dLbl>
            <c:dLbl>
              <c:idx val="15"/>
              <c:layout>
                <c:manualLayout>
                  <c:x val="-3.794999736867475E-2"/>
                  <c:y val="-4.4497340206163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A9A-4E6C-9991-EED05E511064}"/>
                </c:ext>
              </c:extLst>
            </c:dLbl>
            <c:dLbl>
              <c:idx val="17"/>
              <c:layout>
                <c:manualLayout>
                  <c:x val="-3.794999736867475E-2"/>
                  <c:y val="-3.100986497302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A9A-4E6C-9991-EED05E511064}"/>
                </c:ext>
              </c:extLst>
            </c:dLbl>
            <c:dLbl>
              <c:idx val="19"/>
              <c:layout>
                <c:manualLayout>
                  <c:x val="-4.3864657669241948E-2"/>
                  <c:y val="-3.55056900507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A9A-4E6C-9991-EED05E511064}"/>
                </c:ext>
              </c:extLst>
            </c:dLbl>
            <c:dLbl>
              <c:idx val="21"/>
              <c:layout>
                <c:manualLayout>
                  <c:x val="-4.3864657669242059E-2"/>
                  <c:y val="-3.100986497302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A9A-4E6C-9991-EED05E511064}"/>
                </c:ext>
              </c:extLst>
            </c:dLbl>
            <c:dLbl>
              <c:idx val="23"/>
              <c:layout>
                <c:manualLayout>
                  <c:x val="-2.3189659869775014E-2"/>
                  <c:y val="-3.5505690050739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A9A-4E6C-9991-EED05E511064}"/>
                </c:ext>
              </c:extLst>
            </c:dLbl>
            <c:spPr>
              <a:noFill/>
              <a:ln>
                <a:noFill/>
              </a:ln>
              <a:effectLst/>
            </c:spPr>
            <c:txPr>
              <a:bodyPr wrap="square" lIns="38100" tIns="19050" rIns="38100" bIns="19050" anchor="ctr">
                <a:spAutoFit/>
              </a:bodyPr>
              <a:lstStyle/>
              <a:p>
                <a:pPr>
                  <a:defRPr sz="9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HH_all!$A$30:$A$53</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HH_all!$C$30:$C$53</c:f>
              <c:numCache>
                <c:formatCode>0.0</c:formatCode>
                <c:ptCount val="24"/>
                <c:pt idx="0">
                  <c:v>3.2422849999999999</c:v>
                </c:pt>
                <c:pt idx="1">
                  <c:v>3.556095</c:v>
                </c:pt>
                <c:pt idx="2">
                  <c:v>4.6598499999999996</c:v>
                </c:pt>
                <c:pt idx="3">
                  <c:v>5.9399550000000003</c:v>
                </c:pt>
                <c:pt idx="4">
                  <c:v>7.0380640000000003</c:v>
                </c:pt>
                <c:pt idx="5">
                  <c:v>7.8956920000000004</c:v>
                </c:pt>
                <c:pt idx="6">
                  <c:v>8.5488230000000005</c:v>
                </c:pt>
                <c:pt idx="7">
                  <c:v>8.9689420000000002</c:v>
                </c:pt>
                <c:pt idx="8">
                  <c:v>9.1009849999999997</c:v>
                </c:pt>
                <c:pt idx="9">
                  <c:v>8.8458819999999996</c:v>
                </c:pt>
                <c:pt idx="10">
                  <c:v>8.1726080000000003</c:v>
                </c:pt>
                <c:pt idx="11">
                  <c:v>7.2662899999999997</c:v>
                </c:pt>
                <c:pt idx="12">
                  <c:v>6.4671310000000002</c:v>
                </c:pt>
                <c:pt idx="13">
                  <c:v>5.9474070000000001</c:v>
                </c:pt>
                <c:pt idx="14">
                  <c:v>5.5750679999999999</c:v>
                </c:pt>
                <c:pt idx="15">
                  <c:v>5.2622679999999997</c:v>
                </c:pt>
                <c:pt idx="16">
                  <c:v>4.9363999999999999</c:v>
                </c:pt>
                <c:pt idx="17">
                  <c:v>4.6202490000000003</c:v>
                </c:pt>
                <c:pt idx="18">
                  <c:v>4.3099189999999998</c:v>
                </c:pt>
                <c:pt idx="19">
                  <c:v>4.06691</c:v>
                </c:pt>
                <c:pt idx="20">
                  <c:v>3.8191540000000002</c:v>
                </c:pt>
                <c:pt idx="21">
                  <c:v>3.6413709999999999</c:v>
                </c:pt>
                <c:pt idx="22">
                  <c:v>3.4603579999999998</c:v>
                </c:pt>
                <c:pt idx="23">
                  <c:v>3.3258809999999999</c:v>
                </c:pt>
              </c:numCache>
            </c:numRef>
          </c:val>
          <c:smooth val="0"/>
          <c:extLst>
            <c:ext xmlns:c16="http://schemas.microsoft.com/office/drawing/2014/chart" uri="{C3380CC4-5D6E-409C-BE32-E72D297353CC}">
              <c16:uniqueId val="{00000022-8A9A-4E6C-9991-EED05E511064}"/>
            </c:ext>
          </c:extLst>
        </c:ser>
        <c:dLbls>
          <c:showLegendKey val="0"/>
          <c:showVal val="0"/>
          <c:showCatName val="0"/>
          <c:showSerName val="0"/>
          <c:showPercent val="0"/>
          <c:showBubbleSize val="0"/>
        </c:dLbls>
        <c:marker val="1"/>
        <c:smooth val="0"/>
        <c:axId val="190297984"/>
        <c:axId val="190299520"/>
      </c:lineChart>
      <c:catAx>
        <c:axId val="190297984"/>
        <c:scaling>
          <c:orientation val="minMax"/>
        </c:scaling>
        <c:delete val="0"/>
        <c:axPos val="b"/>
        <c:title>
          <c:tx>
            <c:rich>
              <a:bodyPr/>
              <a:lstStyle/>
              <a:p>
                <a:pPr>
                  <a:defRPr b="0"/>
                </a:pPr>
                <a:r>
                  <a:rPr lang="en-US" b="0" dirty="0"/>
                  <a:t>Time of Day</a:t>
                </a:r>
              </a:p>
            </c:rich>
          </c:tx>
          <c:overlay val="0"/>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9520"/>
        <c:crosses val="autoZero"/>
        <c:auto val="1"/>
        <c:lblAlgn val="ctr"/>
        <c:lblOffset val="100"/>
        <c:noMultiLvlLbl val="0"/>
      </c:catAx>
      <c:valAx>
        <c:axId val="190299520"/>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b="0" dirty="0"/>
                  <a:t>Temperature (in Celsius)</a:t>
                </a:r>
              </a:p>
            </c:rich>
          </c:tx>
          <c:overlay val="0"/>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7984"/>
        <c:crosses val="autoZero"/>
        <c:crossBetween val="between"/>
        <c:majorUnit val="2"/>
        <c:minorUnit val="0.1"/>
      </c:valAx>
      <c:spPr>
        <a:noFill/>
        <a:ln>
          <a:noFill/>
        </a:ln>
        <a:effectLst/>
      </c:spPr>
    </c:plotArea>
    <c:legend>
      <c:legendPos val="r"/>
      <c:layout>
        <c:manualLayout>
          <c:xMode val="edge"/>
          <c:yMode val="edge"/>
          <c:x val="4.7862863676483248E-3"/>
          <c:y val="2.4652026877267041E-2"/>
          <c:w val="0.98395399404523565"/>
          <c:h val="9.9249961441137902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3487720736729"/>
          <c:y val="0.15735387771992992"/>
          <c:w val="0.85011963514727129"/>
          <c:h val="0.63481808460089106"/>
        </c:manualLayout>
      </c:layout>
      <c:lineChart>
        <c:grouping val="standard"/>
        <c:varyColors val="0"/>
        <c:ser>
          <c:idx val="0"/>
          <c:order val="0"/>
          <c:tx>
            <c:strRef>
              <c:f>capurbrur!$H$65</c:f>
              <c:strCache>
                <c:ptCount val="1"/>
                <c:pt idx="0">
                  <c:v>Tbilisi</c:v>
                </c:pt>
              </c:strCache>
            </c:strRef>
          </c:tx>
          <c:marker>
            <c:symbol val="circle"/>
            <c:size val="5"/>
            <c:spPr>
              <a:solidFill>
                <a:schemeClr val="accent1"/>
              </a:solidFill>
              <a:ln w="9525">
                <a:solidFill>
                  <a:schemeClr val="accent1"/>
                </a:solidFill>
              </a:ln>
              <a:effectLst/>
            </c:spPr>
          </c:marker>
          <c:cat>
            <c:numRef>
              <c:f>capurbrur!$G$66:$G$89</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capurbrur!$H$66:$H$89</c:f>
              <c:numCache>
                <c:formatCode>0.0</c:formatCode>
                <c:ptCount val="24"/>
                <c:pt idx="0">
                  <c:v>3.2507320000000002</c:v>
                </c:pt>
                <c:pt idx="1">
                  <c:v>3.6908500000000002</c:v>
                </c:pt>
                <c:pt idx="2">
                  <c:v>5.1416599999999999</c:v>
                </c:pt>
                <c:pt idx="3">
                  <c:v>6.8928180000000001</c:v>
                </c:pt>
                <c:pt idx="4">
                  <c:v>8.4985219999999995</c:v>
                </c:pt>
                <c:pt idx="5">
                  <c:v>9.5469760000000008</c:v>
                </c:pt>
                <c:pt idx="6">
                  <c:v>10.233930000000001</c:v>
                </c:pt>
                <c:pt idx="7">
                  <c:v>10.69853</c:v>
                </c:pt>
                <c:pt idx="8">
                  <c:v>10.79407</c:v>
                </c:pt>
                <c:pt idx="9">
                  <c:v>10.22395</c:v>
                </c:pt>
                <c:pt idx="10">
                  <c:v>9.2160980000000006</c:v>
                </c:pt>
                <c:pt idx="11">
                  <c:v>7.9616899999999999</c:v>
                </c:pt>
                <c:pt idx="12">
                  <c:v>7.1585830000000001</c:v>
                </c:pt>
                <c:pt idx="13">
                  <c:v>6.6866729999999999</c:v>
                </c:pt>
                <c:pt idx="14">
                  <c:v>6.29941</c:v>
                </c:pt>
                <c:pt idx="15">
                  <c:v>5.9902220000000002</c:v>
                </c:pt>
                <c:pt idx="16">
                  <c:v>5.6539270000000004</c:v>
                </c:pt>
                <c:pt idx="17">
                  <c:v>5.2478400000000001</c:v>
                </c:pt>
                <c:pt idx="18">
                  <c:v>4.7713340000000004</c:v>
                </c:pt>
                <c:pt idx="19">
                  <c:v>4.3952790000000004</c:v>
                </c:pt>
                <c:pt idx="20">
                  <c:v>4.0937200000000002</c:v>
                </c:pt>
                <c:pt idx="21">
                  <c:v>3.906609</c:v>
                </c:pt>
                <c:pt idx="22">
                  <c:v>3.6203240000000001</c:v>
                </c:pt>
                <c:pt idx="23">
                  <c:v>3.4074650000000002</c:v>
                </c:pt>
              </c:numCache>
            </c:numRef>
          </c:val>
          <c:smooth val="0"/>
          <c:extLst>
            <c:ext xmlns:c16="http://schemas.microsoft.com/office/drawing/2014/chart" uri="{C3380CC4-5D6E-409C-BE32-E72D297353CC}">
              <c16:uniqueId val="{00000000-5FD4-4DB2-B76A-89B3C79FBE6F}"/>
            </c:ext>
          </c:extLst>
        </c:ser>
        <c:ser>
          <c:idx val="1"/>
          <c:order val="1"/>
          <c:tx>
            <c:strRef>
              <c:f>capurbrur!$I$65</c:f>
              <c:strCache>
                <c:ptCount val="1"/>
                <c:pt idx="0">
                  <c:v>Oth Urban</c:v>
                </c:pt>
              </c:strCache>
            </c:strRef>
          </c:tx>
          <c:marker>
            <c:symbol val="circle"/>
            <c:size val="5"/>
            <c:spPr>
              <a:solidFill>
                <a:schemeClr val="accent2"/>
              </a:solidFill>
              <a:ln w="9525">
                <a:solidFill>
                  <a:schemeClr val="accent2"/>
                </a:solidFill>
              </a:ln>
              <a:effectLst/>
            </c:spPr>
          </c:marker>
          <c:cat>
            <c:numRef>
              <c:f>capurbrur!$G$66:$G$89</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capurbrur!$I$66:$I$89</c:f>
              <c:numCache>
                <c:formatCode>0.0</c:formatCode>
                <c:ptCount val="24"/>
                <c:pt idx="0">
                  <c:v>4.6350579999999999</c:v>
                </c:pt>
                <c:pt idx="1">
                  <c:v>4.9007680000000002</c:v>
                </c:pt>
                <c:pt idx="2">
                  <c:v>5.8312439999999999</c:v>
                </c:pt>
                <c:pt idx="3">
                  <c:v>6.9106069999999997</c:v>
                </c:pt>
                <c:pt idx="4">
                  <c:v>7.8609939999999998</c:v>
                </c:pt>
                <c:pt idx="5">
                  <c:v>8.6625049999999995</c:v>
                </c:pt>
                <c:pt idx="6">
                  <c:v>9.1946139999999996</c:v>
                </c:pt>
                <c:pt idx="7">
                  <c:v>9.5208650000000006</c:v>
                </c:pt>
                <c:pt idx="8">
                  <c:v>9.7132810000000003</c:v>
                </c:pt>
                <c:pt idx="9">
                  <c:v>9.6050570000000004</c:v>
                </c:pt>
                <c:pt idx="10">
                  <c:v>9.0780530000000006</c:v>
                </c:pt>
                <c:pt idx="11">
                  <c:v>8.256729</c:v>
                </c:pt>
                <c:pt idx="12">
                  <c:v>7.5224039999999999</c:v>
                </c:pt>
                <c:pt idx="13">
                  <c:v>7.0192810000000003</c:v>
                </c:pt>
                <c:pt idx="14">
                  <c:v>6.7020410000000004</c:v>
                </c:pt>
                <c:pt idx="15">
                  <c:v>6.4551020000000001</c:v>
                </c:pt>
                <c:pt idx="16">
                  <c:v>6.1687820000000002</c:v>
                </c:pt>
                <c:pt idx="17">
                  <c:v>5.8406219999999998</c:v>
                </c:pt>
                <c:pt idx="18">
                  <c:v>5.5786150000000001</c:v>
                </c:pt>
                <c:pt idx="19">
                  <c:v>5.3508060000000004</c:v>
                </c:pt>
                <c:pt idx="20">
                  <c:v>5.1249659999999997</c:v>
                </c:pt>
                <c:pt idx="21">
                  <c:v>4.9546729999999997</c:v>
                </c:pt>
                <c:pt idx="22">
                  <c:v>4.8437830000000002</c:v>
                </c:pt>
                <c:pt idx="23">
                  <c:v>4.7076419999999999</c:v>
                </c:pt>
              </c:numCache>
            </c:numRef>
          </c:val>
          <c:smooth val="0"/>
          <c:extLst>
            <c:ext xmlns:c16="http://schemas.microsoft.com/office/drawing/2014/chart" uri="{C3380CC4-5D6E-409C-BE32-E72D297353CC}">
              <c16:uniqueId val="{00000001-5FD4-4DB2-B76A-89B3C79FBE6F}"/>
            </c:ext>
          </c:extLst>
        </c:ser>
        <c:ser>
          <c:idx val="2"/>
          <c:order val="2"/>
          <c:tx>
            <c:strRef>
              <c:f>capurbrur!$J$65</c:f>
              <c:strCache>
                <c:ptCount val="1"/>
                <c:pt idx="0">
                  <c:v>Rural</c:v>
                </c:pt>
              </c:strCache>
            </c:strRef>
          </c:tx>
          <c:cat>
            <c:numRef>
              <c:f>capurbrur!$G$66:$G$89</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capurbrur!$J$66:$J$89</c:f>
              <c:numCache>
                <c:formatCode>0.0</c:formatCode>
                <c:ptCount val="24"/>
                <c:pt idx="0">
                  <c:v>1.9264079999999999</c:v>
                </c:pt>
                <c:pt idx="1">
                  <c:v>2.239627</c:v>
                </c:pt>
                <c:pt idx="2">
                  <c:v>3.3805109999999998</c:v>
                </c:pt>
                <c:pt idx="3">
                  <c:v>4.6785389999999998</c:v>
                </c:pt>
                <c:pt idx="4">
                  <c:v>5.7313080000000003</c:v>
                </c:pt>
                <c:pt idx="5">
                  <c:v>6.5724390000000001</c:v>
                </c:pt>
                <c:pt idx="6">
                  <c:v>7.3273450000000002</c:v>
                </c:pt>
                <c:pt idx="7">
                  <c:v>7.8197660000000004</c:v>
                </c:pt>
                <c:pt idx="8">
                  <c:v>7.9081760000000001</c:v>
                </c:pt>
                <c:pt idx="9">
                  <c:v>7.6291820000000001</c:v>
                </c:pt>
                <c:pt idx="10">
                  <c:v>6.9396990000000001</c:v>
                </c:pt>
                <c:pt idx="11">
                  <c:v>6.0798449999999997</c:v>
                </c:pt>
                <c:pt idx="12">
                  <c:v>5.2210109999999998</c:v>
                </c:pt>
                <c:pt idx="13">
                  <c:v>4.668253</c:v>
                </c:pt>
                <c:pt idx="14">
                  <c:v>4.2494050000000003</c:v>
                </c:pt>
                <c:pt idx="15">
                  <c:v>3.8732120000000001</c:v>
                </c:pt>
                <c:pt idx="16">
                  <c:v>3.5138590000000001</c:v>
                </c:pt>
                <c:pt idx="17">
                  <c:v>3.24173</c:v>
                </c:pt>
                <c:pt idx="18">
                  <c:v>2.9462799999999998</c:v>
                </c:pt>
                <c:pt idx="19">
                  <c:v>2.7373240000000001</c:v>
                </c:pt>
                <c:pt idx="20">
                  <c:v>2.4884740000000001</c:v>
                </c:pt>
                <c:pt idx="21">
                  <c:v>2.3070240000000002</c:v>
                </c:pt>
                <c:pt idx="22">
                  <c:v>2.0981939999999999</c:v>
                </c:pt>
                <c:pt idx="23">
                  <c:v>1.9937879999999999</c:v>
                </c:pt>
              </c:numCache>
            </c:numRef>
          </c:val>
          <c:smooth val="0"/>
          <c:extLst>
            <c:ext xmlns:c16="http://schemas.microsoft.com/office/drawing/2014/chart" uri="{C3380CC4-5D6E-409C-BE32-E72D297353CC}">
              <c16:uniqueId val="{00000002-5FD4-4DB2-B76A-89B3C79FBE6F}"/>
            </c:ext>
          </c:extLst>
        </c:ser>
        <c:ser>
          <c:idx val="3"/>
          <c:order val="3"/>
          <c:tx>
            <c:strRef>
              <c:f>capurbrur!$K$65</c:f>
              <c:strCache>
                <c:ptCount val="1"/>
                <c:pt idx="0">
                  <c:v>Tbilisi</c:v>
                </c:pt>
              </c:strCache>
            </c:strRef>
          </c:tx>
          <c:dLbls>
            <c:dLbl>
              <c:idx val="1"/>
              <c:delete val="1"/>
              <c:extLst>
                <c:ext xmlns:c15="http://schemas.microsoft.com/office/drawing/2012/chart" uri="{CE6537A1-D6FC-4f65-9D91-7224C49458BB}"/>
                <c:ext xmlns:c16="http://schemas.microsoft.com/office/drawing/2014/chart" uri="{C3380CC4-5D6E-409C-BE32-E72D297353CC}">
                  <c16:uniqueId val="{00000003-5FD4-4DB2-B76A-89B3C79FBE6F}"/>
                </c:ext>
              </c:extLst>
            </c:dLbl>
            <c:dLbl>
              <c:idx val="3"/>
              <c:delete val="1"/>
              <c:extLst>
                <c:ext xmlns:c15="http://schemas.microsoft.com/office/drawing/2012/chart" uri="{CE6537A1-D6FC-4f65-9D91-7224C49458BB}"/>
                <c:ext xmlns:c16="http://schemas.microsoft.com/office/drawing/2014/chart" uri="{C3380CC4-5D6E-409C-BE32-E72D297353CC}">
                  <c16:uniqueId val="{00000004-5FD4-4DB2-B76A-89B3C79FBE6F}"/>
                </c:ext>
              </c:extLst>
            </c:dLbl>
            <c:dLbl>
              <c:idx val="5"/>
              <c:delete val="1"/>
              <c:extLst>
                <c:ext xmlns:c15="http://schemas.microsoft.com/office/drawing/2012/chart" uri="{CE6537A1-D6FC-4f65-9D91-7224C49458BB}"/>
                <c:ext xmlns:c16="http://schemas.microsoft.com/office/drawing/2014/chart" uri="{C3380CC4-5D6E-409C-BE32-E72D297353CC}">
                  <c16:uniqueId val="{00000005-5FD4-4DB2-B76A-89B3C79FBE6F}"/>
                </c:ext>
              </c:extLst>
            </c:dLbl>
            <c:dLbl>
              <c:idx val="7"/>
              <c:delete val="1"/>
              <c:extLst>
                <c:ext xmlns:c15="http://schemas.microsoft.com/office/drawing/2012/chart" uri="{CE6537A1-D6FC-4f65-9D91-7224C49458BB}"/>
                <c:ext xmlns:c16="http://schemas.microsoft.com/office/drawing/2014/chart" uri="{C3380CC4-5D6E-409C-BE32-E72D297353CC}">
                  <c16:uniqueId val="{00000006-5FD4-4DB2-B76A-89B3C79FBE6F}"/>
                </c:ext>
              </c:extLst>
            </c:dLbl>
            <c:dLbl>
              <c:idx val="9"/>
              <c:delete val="1"/>
              <c:extLst>
                <c:ext xmlns:c15="http://schemas.microsoft.com/office/drawing/2012/chart" uri="{CE6537A1-D6FC-4f65-9D91-7224C49458BB}"/>
                <c:ext xmlns:c16="http://schemas.microsoft.com/office/drawing/2014/chart" uri="{C3380CC4-5D6E-409C-BE32-E72D297353CC}">
                  <c16:uniqueId val="{00000007-5FD4-4DB2-B76A-89B3C79FBE6F}"/>
                </c:ext>
              </c:extLst>
            </c:dLbl>
            <c:dLbl>
              <c:idx val="11"/>
              <c:delete val="1"/>
              <c:extLst>
                <c:ext xmlns:c15="http://schemas.microsoft.com/office/drawing/2012/chart" uri="{CE6537A1-D6FC-4f65-9D91-7224C49458BB}"/>
                <c:ext xmlns:c16="http://schemas.microsoft.com/office/drawing/2014/chart" uri="{C3380CC4-5D6E-409C-BE32-E72D297353CC}">
                  <c16:uniqueId val="{00000008-5FD4-4DB2-B76A-89B3C79FBE6F}"/>
                </c:ext>
              </c:extLst>
            </c:dLbl>
            <c:dLbl>
              <c:idx val="13"/>
              <c:delete val="1"/>
              <c:extLst>
                <c:ext xmlns:c15="http://schemas.microsoft.com/office/drawing/2012/chart" uri="{CE6537A1-D6FC-4f65-9D91-7224C49458BB}"/>
                <c:ext xmlns:c16="http://schemas.microsoft.com/office/drawing/2014/chart" uri="{C3380CC4-5D6E-409C-BE32-E72D297353CC}">
                  <c16:uniqueId val="{00000009-5FD4-4DB2-B76A-89B3C79FBE6F}"/>
                </c:ext>
              </c:extLst>
            </c:dLbl>
            <c:dLbl>
              <c:idx val="15"/>
              <c:delete val="1"/>
              <c:extLst>
                <c:ext xmlns:c15="http://schemas.microsoft.com/office/drawing/2012/chart" uri="{CE6537A1-D6FC-4f65-9D91-7224C49458BB}"/>
                <c:ext xmlns:c16="http://schemas.microsoft.com/office/drawing/2014/chart" uri="{C3380CC4-5D6E-409C-BE32-E72D297353CC}">
                  <c16:uniqueId val="{0000000A-5FD4-4DB2-B76A-89B3C79FBE6F}"/>
                </c:ext>
              </c:extLst>
            </c:dLbl>
            <c:dLbl>
              <c:idx val="17"/>
              <c:delete val="1"/>
              <c:extLst>
                <c:ext xmlns:c15="http://schemas.microsoft.com/office/drawing/2012/chart" uri="{CE6537A1-D6FC-4f65-9D91-7224C49458BB}"/>
                <c:ext xmlns:c16="http://schemas.microsoft.com/office/drawing/2014/chart" uri="{C3380CC4-5D6E-409C-BE32-E72D297353CC}">
                  <c16:uniqueId val="{0000000B-5FD4-4DB2-B76A-89B3C79FBE6F}"/>
                </c:ext>
              </c:extLst>
            </c:dLbl>
            <c:dLbl>
              <c:idx val="19"/>
              <c:delete val="1"/>
              <c:extLst>
                <c:ext xmlns:c15="http://schemas.microsoft.com/office/drawing/2012/chart" uri="{CE6537A1-D6FC-4f65-9D91-7224C49458BB}"/>
                <c:ext xmlns:c16="http://schemas.microsoft.com/office/drawing/2014/chart" uri="{C3380CC4-5D6E-409C-BE32-E72D297353CC}">
                  <c16:uniqueId val="{0000000C-5FD4-4DB2-B76A-89B3C79FBE6F}"/>
                </c:ext>
              </c:extLst>
            </c:dLbl>
            <c:dLbl>
              <c:idx val="21"/>
              <c:delete val="1"/>
              <c:extLst>
                <c:ext xmlns:c15="http://schemas.microsoft.com/office/drawing/2012/chart" uri="{CE6537A1-D6FC-4f65-9D91-7224C49458BB}"/>
                <c:ext xmlns:c16="http://schemas.microsoft.com/office/drawing/2014/chart" uri="{C3380CC4-5D6E-409C-BE32-E72D297353CC}">
                  <c16:uniqueId val="{0000000D-5FD4-4DB2-B76A-89B3C79FBE6F}"/>
                </c:ext>
              </c:extLst>
            </c:dLbl>
            <c:dLbl>
              <c:idx val="23"/>
              <c:delete val="1"/>
              <c:extLst>
                <c:ext xmlns:c15="http://schemas.microsoft.com/office/drawing/2012/chart" uri="{CE6537A1-D6FC-4f65-9D91-7224C49458BB}"/>
                <c:ext xmlns:c16="http://schemas.microsoft.com/office/drawing/2014/chart" uri="{C3380CC4-5D6E-409C-BE32-E72D297353CC}">
                  <c16:uniqueId val="{0000000E-5FD4-4DB2-B76A-89B3C79FBE6F}"/>
                </c:ext>
              </c:extLst>
            </c:dLbl>
            <c:spPr>
              <a:noFill/>
              <a:ln>
                <a:noFill/>
              </a:ln>
              <a:effectLst/>
            </c:spPr>
            <c:txPr>
              <a:bodyPr wrap="square" lIns="38100" tIns="19050" rIns="38100" bIns="19050" anchor="ctr">
                <a:spAutoFit/>
              </a:bodyPr>
              <a:lstStyle/>
              <a:p>
                <a:pPr>
                  <a:defRPr sz="9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capurbrur!$G$66:$G$89</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capurbrur!$K$66:$K$89</c:f>
              <c:numCache>
                <c:formatCode>0.0</c:formatCode>
                <c:ptCount val="24"/>
                <c:pt idx="0">
                  <c:v>17.215170000000001</c:v>
                </c:pt>
                <c:pt idx="1">
                  <c:v>17.396840000000001</c:v>
                </c:pt>
                <c:pt idx="2">
                  <c:v>17.66778</c:v>
                </c:pt>
                <c:pt idx="3">
                  <c:v>17.95082</c:v>
                </c:pt>
                <c:pt idx="4">
                  <c:v>18.158919999999998</c:v>
                </c:pt>
                <c:pt idx="5">
                  <c:v>18.343530000000001</c:v>
                </c:pt>
                <c:pt idx="6">
                  <c:v>18.524049999999999</c:v>
                </c:pt>
                <c:pt idx="7">
                  <c:v>18.649450000000002</c:v>
                </c:pt>
                <c:pt idx="8">
                  <c:v>18.755009999999999</c:v>
                </c:pt>
                <c:pt idx="9">
                  <c:v>18.85708</c:v>
                </c:pt>
                <c:pt idx="10">
                  <c:v>18.94894</c:v>
                </c:pt>
                <c:pt idx="11">
                  <c:v>19.04055</c:v>
                </c:pt>
                <c:pt idx="12">
                  <c:v>19.228840000000002</c:v>
                </c:pt>
                <c:pt idx="13">
                  <c:v>19.340140000000002</c:v>
                </c:pt>
                <c:pt idx="14">
                  <c:v>19.419229999999999</c:v>
                </c:pt>
                <c:pt idx="15">
                  <c:v>19.403500000000001</c:v>
                </c:pt>
                <c:pt idx="16">
                  <c:v>19.320060000000002</c:v>
                </c:pt>
                <c:pt idx="17">
                  <c:v>19.070180000000001</c:v>
                </c:pt>
                <c:pt idx="18">
                  <c:v>18.693349999999999</c:v>
                </c:pt>
                <c:pt idx="19">
                  <c:v>18.345759999999999</c:v>
                </c:pt>
                <c:pt idx="20">
                  <c:v>18.01839</c:v>
                </c:pt>
                <c:pt idx="21">
                  <c:v>17.753689999999999</c:v>
                </c:pt>
                <c:pt idx="22">
                  <c:v>17.50526</c:v>
                </c:pt>
                <c:pt idx="23">
                  <c:v>17.34965</c:v>
                </c:pt>
              </c:numCache>
            </c:numRef>
          </c:val>
          <c:smooth val="0"/>
          <c:extLst>
            <c:ext xmlns:c16="http://schemas.microsoft.com/office/drawing/2014/chart" uri="{C3380CC4-5D6E-409C-BE32-E72D297353CC}">
              <c16:uniqueId val="{0000000F-5FD4-4DB2-B76A-89B3C79FBE6F}"/>
            </c:ext>
          </c:extLst>
        </c:ser>
        <c:ser>
          <c:idx val="4"/>
          <c:order val="4"/>
          <c:tx>
            <c:strRef>
              <c:f>capurbrur!$L$65</c:f>
              <c:strCache>
                <c:ptCount val="1"/>
                <c:pt idx="0">
                  <c:v>Oth Urban</c:v>
                </c:pt>
              </c:strCache>
            </c:strRef>
          </c:tx>
          <c:cat>
            <c:numRef>
              <c:f>capurbrur!$G$66:$G$89</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capurbrur!$L$66:$L$89</c:f>
              <c:numCache>
                <c:formatCode>0.0</c:formatCode>
                <c:ptCount val="24"/>
                <c:pt idx="0">
                  <c:v>14.95584</c:v>
                </c:pt>
                <c:pt idx="1">
                  <c:v>15.408620000000001</c:v>
                </c:pt>
                <c:pt idx="2">
                  <c:v>16.313310000000001</c:v>
                </c:pt>
                <c:pt idx="3">
                  <c:v>17.12649</c:v>
                </c:pt>
                <c:pt idx="4">
                  <c:v>17.73461</c:v>
                </c:pt>
                <c:pt idx="5">
                  <c:v>18.175460000000001</c:v>
                </c:pt>
                <c:pt idx="6">
                  <c:v>18.458189999999998</c:v>
                </c:pt>
                <c:pt idx="7">
                  <c:v>18.67503</c:v>
                </c:pt>
                <c:pt idx="8">
                  <c:v>18.878170000000001</c:v>
                </c:pt>
                <c:pt idx="9">
                  <c:v>19.04749</c:v>
                </c:pt>
                <c:pt idx="10">
                  <c:v>19.154900000000001</c:v>
                </c:pt>
                <c:pt idx="11">
                  <c:v>19.431039999999999</c:v>
                </c:pt>
                <c:pt idx="12">
                  <c:v>19.71031</c:v>
                </c:pt>
                <c:pt idx="13">
                  <c:v>19.857569999999999</c:v>
                </c:pt>
                <c:pt idx="14">
                  <c:v>19.82273</c:v>
                </c:pt>
                <c:pt idx="15">
                  <c:v>19.552849999999999</c:v>
                </c:pt>
                <c:pt idx="16">
                  <c:v>19.0288</c:v>
                </c:pt>
                <c:pt idx="17">
                  <c:v>18.238389999999999</c:v>
                </c:pt>
                <c:pt idx="18">
                  <c:v>17.38269</c:v>
                </c:pt>
                <c:pt idx="19">
                  <c:v>16.640560000000001</c:v>
                </c:pt>
                <c:pt idx="20">
                  <c:v>16.08426</c:v>
                </c:pt>
                <c:pt idx="21">
                  <c:v>15.63494</c:v>
                </c:pt>
                <c:pt idx="22">
                  <c:v>15.29482</c:v>
                </c:pt>
                <c:pt idx="23">
                  <c:v>15.04491</c:v>
                </c:pt>
              </c:numCache>
            </c:numRef>
          </c:val>
          <c:smooth val="0"/>
          <c:extLst>
            <c:ext xmlns:c16="http://schemas.microsoft.com/office/drawing/2014/chart" uri="{C3380CC4-5D6E-409C-BE32-E72D297353CC}">
              <c16:uniqueId val="{00000010-5FD4-4DB2-B76A-89B3C79FBE6F}"/>
            </c:ext>
          </c:extLst>
        </c:ser>
        <c:ser>
          <c:idx val="5"/>
          <c:order val="5"/>
          <c:tx>
            <c:strRef>
              <c:f>capurbrur!$M$65</c:f>
              <c:strCache>
                <c:ptCount val="1"/>
                <c:pt idx="0">
                  <c:v>Rural</c:v>
                </c:pt>
              </c:strCache>
            </c:strRef>
          </c:tx>
          <c:dLbls>
            <c:dLbl>
              <c:idx val="1"/>
              <c:delete val="1"/>
              <c:extLst>
                <c:ext xmlns:c15="http://schemas.microsoft.com/office/drawing/2012/chart" uri="{CE6537A1-D6FC-4f65-9D91-7224C49458BB}"/>
                <c:ext xmlns:c16="http://schemas.microsoft.com/office/drawing/2014/chart" uri="{C3380CC4-5D6E-409C-BE32-E72D297353CC}">
                  <c16:uniqueId val="{00000011-5FD4-4DB2-B76A-89B3C79FBE6F}"/>
                </c:ext>
              </c:extLst>
            </c:dLbl>
            <c:dLbl>
              <c:idx val="3"/>
              <c:delete val="1"/>
              <c:extLst>
                <c:ext xmlns:c15="http://schemas.microsoft.com/office/drawing/2012/chart" uri="{CE6537A1-D6FC-4f65-9D91-7224C49458BB}"/>
                <c:ext xmlns:c16="http://schemas.microsoft.com/office/drawing/2014/chart" uri="{C3380CC4-5D6E-409C-BE32-E72D297353CC}">
                  <c16:uniqueId val="{00000012-5FD4-4DB2-B76A-89B3C79FBE6F}"/>
                </c:ext>
              </c:extLst>
            </c:dLbl>
            <c:dLbl>
              <c:idx val="5"/>
              <c:delete val="1"/>
              <c:extLst>
                <c:ext xmlns:c15="http://schemas.microsoft.com/office/drawing/2012/chart" uri="{CE6537A1-D6FC-4f65-9D91-7224C49458BB}"/>
                <c:ext xmlns:c16="http://schemas.microsoft.com/office/drawing/2014/chart" uri="{C3380CC4-5D6E-409C-BE32-E72D297353CC}">
                  <c16:uniqueId val="{00000013-5FD4-4DB2-B76A-89B3C79FBE6F}"/>
                </c:ext>
              </c:extLst>
            </c:dLbl>
            <c:dLbl>
              <c:idx val="7"/>
              <c:delete val="1"/>
              <c:extLst>
                <c:ext xmlns:c15="http://schemas.microsoft.com/office/drawing/2012/chart" uri="{CE6537A1-D6FC-4f65-9D91-7224C49458BB}"/>
                <c:ext xmlns:c16="http://schemas.microsoft.com/office/drawing/2014/chart" uri="{C3380CC4-5D6E-409C-BE32-E72D297353CC}">
                  <c16:uniqueId val="{00000014-5FD4-4DB2-B76A-89B3C79FBE6F}"/>
                </c:ext>
              </c:extLst>
            </c:dLbl>
            <c:dLbl>
              <c:idx val="9"/>
              <c:delete val="1"/>
              <c:extLst>
                <c:ext xmlns:c15="http://schemas.microsoft.com/office/drawing/2012/chart" uri="{CE6537A1-D6FC-4f65-9D91-7224C49458BB}"/>
                <c:ext xmlns:c16="http://schemas.microsoft.com/office/drawing/2014/chart" uri="{C3380CC4-5D6E-409C-BE32-E72D297353CC}">
                  <c16:uniqueId val="{00000015-5FD4-4DB2-B76A-89B3C79FBE6F}"/>
                </c:ext>
              </c:extLst>
            </c:dLbl>
            <c:dLbl>
              <c:idx val="11"/>
              <c:delete val="1"/>
              <c:extLst>
                <c:ext xmlns:c15="http://schemas.microsoft.com/office/drawing/2012/chart" uri="{CE6537A1-D6FC-4f65-9D91-7224C49458BB}"/>
                <c:ext xmlns:c16="http://schemas.microsoft.com/office/drawing/2014/chart" uri="{C3380CC4-5D6E-409C-BE32-E72D297353CC}">
                  <c16:uniqueId val="{00000016-5FD4-4DB2-B76A-89B3C79FBE6F}"/>
                </c:ext>
              </c:extLst>
            </c:dLbl>
            <c:dLbl>
              <c:idx val="13"/>
              <c:delete val="1"/>
              <c:extLst>
                <c:ext xmlns:c15="http://schemas.microsoft.com/office/drawing/2012/chart" uri="{CE6537A1-D6FC-4f65-9D91-7224C49458BB}"/>
                <c:ext xmlns:c16="http://schemas.microsoft.com/office/drawing/2014/chart" uri="{C3380CC4-5D6E-409C-BE32-E72D297353CC}">
                  <c16:uniqueId val="{00000017-5FD4-4DB2-B76A-89B3C79FBE6F}"/>
                </c:ext>
              </c:extLst>
            </c:dLbl>
            <c:dLbl>
              <c:idx val="15"/>
              <c:delete val="1"/>
              <c:extLst>
                <c:ext xmlns:c15="http://schemas.microsoft.com/office/drawing/2012/chart" uri="{CE6537A1-D6FC-4f65-9D91-7224C49458BB}"/>
                <c:ext xmlns:c16="http://schemas.microsoft.com/office/drawing/2014/chart" uri="{C3380CC4-5D6E-409C-BE32-E72D297353CC}">
                  <c16:uniqueId val="{00000018-5FD4-4DB2-B76A-89B3C79FBE6F}"/>
                </c:ext>
              </c:extLst>
            </c:dLbl>
            <c:dLbl>
              <c:idx val="17"/>
              <c:delete val="1"/>
              <c:extLst>
                <c:ext xmlns:c15="http://schemas.microsoft.com/office/drawing/2012/chart" uri="{CE6537A1-D6FC-4f65-9D91-7224C49458BB}"/>
                <c:ext xmlns:c16="http://schemas.microsoft.com/office/drawing/2014/chart" uri="{C3380CC4-5D6E-409C-BE32-E72D297353CC}">
                  <c16:uniqueId val="{00000019-5FD4-4DB2-B76A-89B3C79FBE6F}"/>
                </c:ext>
              </c:extLst>
            </c:dLbl>
            <c:dLbl>
              <c:idx val="19"/>
              <c:delete val="1"/>
              <c:extLst>
                <c:ext xmlns:c15="http://schemas.microsoft.com/office/drawing/2012/chart" uri="{CE6537A1-D6FC-4f65-9D91-7224C49458BB}"/>
                <c:ext xmlns:c16="http://schemas.microsoft.com/office/drawing/2014/chart" uri="{C3380CC4-5D6E-409C-BE32-E72D297353CC}">
                  <c16:uniqueId val="{0000001A-5FD4-4DB2-B76A-89B3C79FBE6F}"/>
                </c:ext>
              </c:extLst>
            </c:dLbl>
            <c:dLbl>
              <c:idx val="21"/>
              <c:delete val="1"/>
              <c:extLst>
                <c:ext xmlns:c15="http://schemas.microsoft.com/office/drawing/2012/chart" uri="{CE6537A1-D6FC-4f65-9D91-7224C49458BB}"/>
                <c:ext xmlns:c16="http://schemas.microsoft.com/office/drawing/2014/chart" uri="{C3380CC4-5D6E-409C-BE32-E72D297353CC}">
                  <c16:uniqueId val="{0000001B-5FD4-4DB2-B76A-89B3C79FBE6F}"/>
                </c:ext>
              </c:extLst>
            </c:dLbl>
            <c:dLbl>
              <c:idx val="23"/>
              <c:delete val="1"/>
              <c:extLst>
                <c:ext xmlns:c15="http://schemas.microsoft.com/office/drawing/2012/chart" uri="{CE6537A1-D6FC-4f65-9D91-7224C49458BB}"/>
                <c:ext xmlns:c16="http://schemas.microsoft.com/office/drawing/2014/chart" uri="{C3380CC4-5D6E-409C-BE32-E72D297353CC}">
                  <c16:uniqueId val="{0000001C-5FD4-4DB2-B76A-89B3C79FBE6F}"/>
                </c:ext>
              </c:extLst>
            </c:dLbl>
            <c:spPr>
              <a:noFill/>
              <a:ln>
                <a:noFill/>
              </a:ln>
              <a:effectLst/>
            </c:spPr>
            <c:txPr>
              <a:bodyPr wrap="square" lIns="38100" tIns="19050" rIns="38100" bIns="19050" anchor="ctr">
                <a:spAutoFit/>
              </a:bodyPr>
              <a:lstStyle/>
              <a:p>
                <a:pPr>
                  <a:defRPr sz="9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capurbrur!$G$66:$G$89</c:f>
              <c:numCache>
                <c:formatCode>h:mm</c:formatCode>
                <c:ptCount val="24"/>
                <c:pt idx="0">
                  <c:v>0.29166666666666702</c:v>
                </c:pt>
                <c:pt idx="1">
                  <c:v>0.33333333333333398</c:v>
                </c:pt>
                <c:pt idx="2">
                  <c:v>0.375</c:v>
                </c:pt>
                <c:pt idx="3">
                  <c:v>0.41666666666666702</c:v>
                </c:pt>
                <c:pt idx="4">
                  <c:v>0.45833333333333398</c:v>
                </c:pt>
                <c:pt idx="5">
                  <c:v>0.5</c:v>
                </c:pt>
                <c:pt idx="6">
                  <c:v>0.54166666666666696</c:v>
                </c:pt>
                <c:pt idx="7">
                  <c:v>0.58333333333333404</c:v>
                </c:pt>
                <c:pt idx="8">
                  <c:v>0.625</c:v>
                </c:pt>
                <c:pt idx="9">
                  <c:v>0.66666666666666696</c:v>
                </c:pt>
                <c:pt idx="10">
                  <c:v>0.70833333333333404</c:v>
                </c:pt>
                <c:pt idx="11">
                  <c:v>0.75</c:v>
                </c:pt>
                <c:pt idx="12">
                  <c:v>0.79166666666666696</c:v>
                </c:pt>
                <c:pt idx="13">
                  <c:v>0.83333333333333404</c:v>
                </c:pt>
                <c:pt idx="14">
                  <c:v>0.875</c:v>
                </c:pt>
                <c:pt idx="15">
                  <c:v>0.91666666666666696</c:v>
                </c:pt>
                <c:pt idx="16">
                  <c:v>0.95833333333333404</c:v>
                </c:pt>
                <c:pt idx="17">
                  <c:v>1</c:v>
                </c:pt>
                <c:pt idx="18">
                  <c:v>4.1666666666666664E-2</c:v>
                </c:pt>
                <c:pt idx="19">
                  <c:v>8.3333333333333329E-2</c:v>
                </c:pt>
                <c:pt idx="20">
                  <c:v>0.125</c:v>
                </c:pt>
                <c:pt idx="21">
                  <c:v>0.16666666666666699</c:v>
                </c:pt>
                <c:pt idx="22">
                  <c:v>0.20833333333333401</c:v>
                </c:pt>
                <c:pt idx="23">
                  <c:v>0.25</c:v>
                </c:pt>
              </c:numCache>
            </c:numRef>
          </c:cat>
          <c:val>
            <c:numRef>
              <c:f>capurbrur!$M$66:$M$89</c:f>
              <c:numCache>
                <c:formatCode>0.0</c:formatCode>
                <c:ptCount val="24"/>
                <c:pt idx="0">
                  <c:v>12.14494</c:v>
                </c:pt>
                <c:pt idx="1">
                  <c:v>12.74086</c:v>
                </c:pt>
                <c:pt idx="2">
                  <c:v>14.218500000000001</c:v>
                </c:pt>
                <c:pt idx="3">
                  <c:v>15.53124</c:v>
                </c:pt>
                <c:pt idx="4">
                  <c:v>16.307110000000002</c:v>
                </c:pt>
                <c:pt idx="5">
                  <c:v>16.71725</c:v>
                </c:pt>
                <c:pt idx="6">
                  <c:v>16.973420000000001</c:v>
                </c:pt>
                <c:pt idx="7">
                  <c:v>17.24691</c:v>
                </c:pt>
                <c:pt idx="8">
                  <c:v>17.514410000000002</c:v>
                </c:pt>
                <c:pt idx="9">
                  <c:v>17.691749999999999</c:v>
                </c:pt>
                <c:pt idx="10">
                  <c:v>17.887830000000001</c:v>
                </c:pt>
                <c:pt idx="11">
                  <c:v>18.219519999999999</c:v>
                </c:pt>
                <c:pt idx="12">
                  <c:v>18.614989999999999</c:v>
                </c:pt>
                <c:pt idx="13">
                  <c:v>18.850490000000001</c:v>
                </c:pt>
                <c:pt idx="14">
                  <c:v>18.72064</c:v>
                </c:pt>
                <c:pt idx="15">
                  <c:v>18.250080000000001</c:v>
                </c:pt>
                <c:pt idx="16">
                  <c:v>17.418099999999999</c:v>
                </c:pt>
                <c:pt idx="17">
                  <c:v>16.374359999999999</c:v>
                </c:pt>
                <c:pt idx="18">
                  <c:v>15.3522</c:v>
                </c:pt>
                <c:pt idx="19">
                  <c:v>14.47611</c:v>
                </c:pt>
                <c:pt idx="20">
                  <c:v>13.74546</c:v>
                </c:pt>
                <c:pt idx="21">
                  <c:v>13.160439999999999</c:v>
                </c:pt>
                <c:pt idx="22">
                  <c:v>12.69013</c:v>
                </c:pt>
                <c:pt idx="23">
                  <c:v>12.33634</c:v>
                </c:pt>
              </c:numCache>
            </c:numRef>
          </c:val>
          <c:smooth val="0"/>
          <c:extLst>
            <c:ext xmlns:c16="http://schemas.microsoft.com/office/drawing/2014/chart" uri="{C3380CC4-5D6E-409C-BE32-E72D297353CC}">
              <c16:uniqueId val="{0000001D-5FD4-4DB2-B76A-89B3C79FBE6F}"/>
            </c:ext>
          </c:extLst>
        </c:ser>
        <c:dLbls>
          <c:showLegendKey val="0"/>
          <c:showVal val="0"/>
          <c:showCatName val="0"/>
          <c:showSerName val="0"/>
          <c:showPercent val="0"/>
          <c:showBubbleSize val="0"/>
        </c:dLbls>
        <c:marker val="1"/>
        <c:smooth val="0"/>
        <c:axId val="190297984"/>
        <c:axId val="190299520"/>
      </c:lineChart>
      <c:catAx>
        <c:axId val="190297984"/>
        <c:scaling>
          <c:orientation val="minMax"/>
        </c:scaling>
        <c:delete val="0"/>
        <c:axPos val="b"/>
        <c:title>
          <c:tx>
            <c:rich>
              <a:bodyPr/>
              <a:lstStyle/>
              <a:p>
                <a:pPr>
                  <a:defRPr b="0"/>
                </a:pPr>
                <a:r>
                  <a:rPr lang="en-US" b="0" dirty="0"/>
                  <a:t>Time of Day</a:t>
                </a:r>
              </a:p>
            </c:rich>
          </c:tx>
          <c:overlay val="0"/>
        </c:title>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9520"/>
        <c:crosses val="autoZero"/>
        <c:auto val="1"/>
        <c:lblAlgn val="ctr"/>
        <c:lblOffset val="100"/>
        <c:noMultiLvlLbl val="0"/>
      </c:catAx>
      <c:valAx>
        <c:axId val="190299520"/>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b="0" dirty="0"/>
                  <a:t>Temperature (in Celsius)</a:t>
                </a:r>
              </a:p>
            </c:rich>
          </c:tx>
          <c:overlay val="0"/>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97984"/>
        <c:crosses val="autoZero"/>
        <c:crossBetween val="between"/>
        <c:majorUnit val="2"/>
        <c:minorUnit val="0.1"/>
      </c:valAx>
      <c:spPr>
        <a:noFill/>
        <a:ln>
          <a:noFill/>
        </a:ln>
        <a:effectLst/>
      </c:spPr>
    </c:plotArea>
    <c:legend>
      <c:legendPos val="r"/>
      <c:layout>
        <c:manualLayout>
          <c:xMode val="edge"/>
          <c:yMode val="edge"/>
          <c:x val="1.375893881528282E-2"/>
          <c:y val="2.4652026877267041E-2"/>
          <c:w val="0.97205672644212882"/>
          <c:h val="0.10415500145815107"/>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6/27/2019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dirty="0"/>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6/27/2019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dirty="0"/>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0</a:t>
            </a:fld>
            <a:endParaRPr lang="en-US" dirty="0"/>
          </a:p>
        </p:txBody>
      </p:sp>
    </p:spTree>
    <p:extLst>
      <p:ext uri="{BB962C8B-B14F-4D97-AF65-F5344CB8AC3E}">
        <p14:creationId xmlns:p14="http://schemas.microsoft.com/office/powerpoint/2010/main" val="117427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6</a:t>
            </a:fld>
            <a:endParaRPr lang="en-US" dirty="0"/>
          </a:p>
        </p:txBody>
      </p:sp>
    </p:spTree>
    <p:extLst>
      <p:ext uri="{BB962C8B-B14F-4D97-AF65-F5344CB8AC3E}">
        <p14:creationId xmlns:p14="http://schemas.microsoft.com/office/powerpoint/2010/main" val="239382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2013-2014 studies in Armenia, Belarus, Bulgaria, Croatia, Kyrgyz Republic, Romania, Tajikistan, Turkey including 208 focus group discussions. World Bank (2015) “Adapting to Higher Energy Costs: Findings from Qualitative Studies in Europe and Central Asia” </a:t>
            </a:r>
          </a:p>
        </p:txBody>
      </p:sp>
      <p:sp>
        <p:nvSpPr>
          <p:cNvPr id="4" name="Slide Number Placeholder 3"/>
          <p:cNvSpPr>
            <a:spLocks noGrp="1"/>
          </p:cNvSpPr>
          <p:nvPr>
            <p:ph type="sldNum" sz="quarter" idx="5"/>
          </p:nvPr>
        </p:nvSpPr>
        <p:spPr/>
        <p:txBody>
          <a:bodyPr/>
          <a:lstStyle/>
          <a:p>
            <a:fld id="{940F24C5-DC18-4DE3-8D43-3CA7F7B38DC0}" type="slidenum">
              <a:rPr lang="en-US" smtClean="0"/>
              <a:t>16</a:t>
            </a:fld>
            <a:endParaRPr lang="en-US" dirty="0"/>
          </a:p>
        </p:txBody>
      </p:sp>
    </p:spTree>
    <p:extLst>
      <p:ext uri="{BB962C8B-B14F-4D97-AF65-F5344CB8AC3E}">
        <p14:creationId xmlns:p14="http://schemas.microsoft.com/office/powerpoint/2010/main" val="85705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solidFill>
                  <a:srgbClr val="C00000"/>
                </a:solidFill>
              </a:rPr>
              <a:t>Process to develop SIT</a:t>
            </a:r>
          </a:p>
          <a:p>
            <a:pPr marL="285750" indent="-285750">
              <a:spcAft>
                <a:spcPts val="0"/>
              </a:spcAft>
              <a:buFont typeface="Arial" panose="020B0604020202020204" pitchFamily="34" charset="0"/>
              <a:buChar char="•"/>
            </a:pPr>
            <a:r>
              <a:rPr lang="en-GB" sz="1200" dirty="0">
                <a:solidFill>
                  <a:srgbClr val="C00000"/>
                </a:solidFill>
              </a:rPr>
              <a:t>Regression of indoor on outdoor temperature</a:t>
            </a:r>
          </a:p>
          <a:p>
            <a:pPr marL="285750" indent="-285750">
              <a:spcAft>
                <a:spcPts val="0"/>
              </a:spcAft>
              <a:buFont typeface="Arial" panose="020B0604020202020204" pitchFamily="34" charset="0"/>
              <a:buChar char="•"/>
            </a:pPr>
            <a:r>
              <a:rPr lang="en-GB" sz="1200" dirty="0">
                <a:solidFill>
                  <a:srgbClr val="C00000"/>
                </a:solidFill>
              </a:rPr>
              <a:t>Use indoor temperature data only after 3 hours of no 1 hour dip &gt;0.1 </a:t>
            </a:r>
          </a:p>
          <a:p>
            <a:pPr marL="285750" indent="-285750">
              <a:spcAft>
                <a:spcPts val="0"/>
              </a:spcAft>
              <a:buFont typeface="Arial" panose="020B0604020202020204" pitchFamily="34" charset="0"/>
              <a:buChar char="•"/>
            </a:pPr>
            <a:r>
              <a:rPr lang="en-GB" sz="1200" dirty="0">
                <a:solidFill>
                  <a:srgbClr val="C00000"/>
                </a:solidFill>
              </a:rPr>
              <a:t>Prediction at 5</a:t>
            </a:r>
            <a:r>
              <a:rPr lang="en-US" sz="1200" baseline="50000" dirty="0">
                <a:solidFill>
                  <a:srgbClr val="C00000"/>
                </a:solidFill>
              </a:rPr>
              <a:t>o</a:t>
            </a:r>
            <a:r>
              <a:rPr lang="en-GB" sz="1200" dirty="0">
                <a:solidFill>
                  <a:srgbClr val="C00000"/>
                </a:solidFill>
              </a:rPr>
              <a:t>C outdoor temperature</a:t>
            </a:r>
          </a:p>
          <a:p>
            <a:pPr marL="285750" indent="-285750">
              <a:spcAft>
                <a:spcPts val="0"/>
              </a:spcAft>
              <a:buFont typeface="Arial" panose="020B0604020202020204" pitchFamily="34" charset="0"/>
              <a:buChar char="•"/>
            </a:pPr>
            <a:r>
              <a:rPr lang="en-GB" sz="1200" dirty="0">
                <a:solidFill>
                  <a:srgbClr val="C00000"/>
                </a:solidFill>
              </a:rPr>
              <a:t>Generation of meta-data (dwelling SIT)</a:t>
            </a:r>
          </a:p>
          <a:p>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19</a:t>
            </a:fld>
            <a:endParaRPr lang="en-US" dirty="0"/>
          </a:p>
        </p:txBody>
      </p:sp>
    </p:spTree>
    <p:extLst>
      <p:ext uri="{BB962C8B-B14F-4D97-AF65-F5344CB8AC3E}">
        <p14:creationId xmlns:p14="http://schemas.microsoft.com/office/powerpoint/2010/main" val="138099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solidFill>
                  <a:srgbClr val="C00000"/>
                </a:solidFill>
              </a:rPr>
              <a:t>Results from Georgia are consistent with multi-country meta analysis</a:t>
            </a:r>
          </a:p>
          <a:p>
            <a:r>
              <a:rPr lang="en-US" dirty="0"/>
              <a:t> then explain slide</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21</a:t>
            </a:fld>
            <a:endParaRPr lang="en-US" dirty="0"/>
          </a:p>
        </p:txBody>
      </p:sp>
    </p:spTree>
    <p:extLst>
      <p:ext uri="{BB962C8B-B14F-4D97-AF65-F5344CB8AC3E}">
        <p14:creationId xmlns:p14="http://schemas.microsoft.com/office/powerpoint/2010/main" val="298487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400k per year</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22</a:t>
            </a:fld>
            <a:endParaRPr lang="en-US" dirty="0"/>
          </a:p>
        </p:txBody>
      </p:sp>
    </p:spTree>
    <p:extLst>
      <p:ext uri="{BB962C8B-B14F-4D97-AF65-F5344CB8AC3E}">
        <p14:creationId xmlns:p14="http://schemas.microsoft.com/office/powerpoint/2010/main" val="612923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806" y="4720709"/>
            <a:ext cx="4998858" cy="1066854"/>
          </a:xfrm>
          <a:prstGeom prst="rect">
            <a:avLst/>
          </a:prstGeom>
        </p:spPr>
      </p:pic>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dirty="0"/>
          </a:p>
        </p:txBody>
      </p:sp>
    </p:spTree>
    <p:extLst>
      <p:ext uri="{BB962C8B-B14F-4D97-AF65-F5344CB8AC3E}">
        <p14:creationId xmlns:p14="http://schemas.microsoft.com/office/powerpoint/2010/main" val="122901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dirty="0"/>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dirty="0"/>
          </a:p>
        </p:txBody>
      </p:sp>
    </p:spTree>
    <p:extLst>
      <p:ext uri="{BB962C8B-B14F-4D97-AF65-F5344CB8AC3E}">
        <p14:creationId xmlns:p14="http://schemas.microsoft.com/office/powerpoint/2010/main" val="207524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908801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034506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269279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dirty="0"/>
          </a:p>
        </p:txBody>
      </p:sp>
      <p:sp>
        <p:nvSpPr>
          <p:cNvPr id="10"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74018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882610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563005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dirty="0"/>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dirty="0"/>
          </a:p>
        </p:txBody>
      </p:sp>
    </p:spTree>
    <p:extLst>
      <p:ext uri="{BB962C8B-B14F-4D97-AF65-F5344CB8AC3E}">
        <p14:creationId xmlns:p14="http://schemas.microsoft.com/office/powerpoint/2010/main" val="174159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75545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2"/>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806" y="4720709"/>
            <a:ext cx="4998858" cy="1066854"/>
          </a:xfrm>
          <a:prstGeom prst="rect">
            <a:avLst/>
          </a:prstGeom>
        </p:spPr>
      </p:pic>
    </p:spTree>
    <p:extLst>
      <p:ext uri="{BB962C8B-B14F-4D97-AF65-F5344CB8AC3E}">
        <p14:creationId xmlns:p14="http://schemas.microsoft.com/office/powerpoint/2010/main"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04885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521856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511949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dirty="0"/>
          </a:p>
        </p:txBody>
      </p:sp>
      <p:sp>
        <p:nvSpPr>
          <p:cNvPr id="7" name="Footer Placeholder 4"/>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4157788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dirty="0"/>
          </a:p>
        </p:txBody>
      </p:sp>
      <p:sp>
        <p:nvSpPr>
          <p:cNvPr id="10" name="Footer Placeholder 4"/>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2351315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72129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1848909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8AE5-3134-4431-A4FC-4F7A4AAF0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62308-BBDE-482A-A8E8-F110E4167B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D095C-6995-4F30-971C-A9FADF8C5B5E}"/>
              </a:ext>
            </a:extLst>
          </p:cNvPr>
          <p:cNvSpPr>
            <a:spLocks noGrp="1"/>
          </p:cNvSpPr>
          <p:nvPr>
            <p:ph type="dt" sz="half" idx="10"/>
          </p:nvPr>
        </p:nvSpPr>
        <p:spPr/>
        <p:txBody>
          <a:bodyPr/>
          <a:lstStyle/>
          <a:p>
            <a:fld id="{3D13D2F3-DBD3-4F75-ABB4-95C144C11162}" type="datetimeFigureOut">
              <a:rPr lang="en-US" smtClean="0"/>
              <a:t>6/27/2019</a:t>
            </a:fld>
            <a:endParaRPr lang="en-US" dirty="0"/>
          </a:p>
        </p:txBody>
      </p:sp>
      <p:sp>
        <p:nvSpPr>
          <p:cNvPr id="5" name="Footer Placeholder 4">
            <a:extLst>
              <a:ext uri="{FF2B5EF4-FFF2-40B4-BE49-F238E27FC236}">
                <a16:creationId xmlns:a16="http://schemas.microsoft.com/office/drawing/2014/main" id="{781C95EA-873C-4C61-BF7E-B768CC20EB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EA3433-8933-4BB6-B206-0B01D7A98394}"/>
              </a:ext>
            </a:extLst>
          </p:cNvPr>
          <p:cNvSpPr>
            <a:spLocks noGrp="1"/>
          </p:cNvSpPr>
          <p:nvPr>
            <p:ph type="sldNum" sz="quarter" idx="12"/>
          </p:nvPr>
        </p:nvSpPr>
        <p:spPr/>
        <p:txBody>
          <a:bodyPr/>
          <a:lstStyle/>
          <a:p>
            <a:fld id="{EE749973-7847-471A-B8B4-16213FA7D514}" type="slidenum">
              <a:rPr lang="en-US" smtClean="0"/>
              <a:t>‹#›</a:t>
            </a:fld>
            <a:endParaRPr lang="en-US" dirty="0"/>
          </a:p>
        </p:txBody>
      </p:sp>
    </p:spTree>
    <p:extLst>
      <p:ext uri="{BB962C8B-B14F-4D97-AF65-F5344CB8AC3E}">
        <p14:creationId xmlns:p14="http://schemas.microsoft.com/office/powerpoint/2010/main" val="2205162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2"/>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806" y="4720709"/>
            <a:ext cx="4998858" cy="1066854"/>
          </a:xfrm>
          <a:prstGeom prst="rect">
            <a:avLst/>
          </a:prstGeom>
        </p:spPr>
      </p:pic>
    </p:spTree>
    <p:extLst>
      <p:ext uri="{BB962C8B-B14F-4D97-AF65-F5344CB8AC3E}">
        <p14:creationId xmlns:p14="http://schemas.microsoft.com/office/powerpoint/2010/main" val="3331664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705EC-CB01-444A-AF85-A5149ED94BCC}"/>
              </a:ext>
            </a:extLst>
          </p:cNvPr>
          <p:cNvSpPr>
            <a:spLocks noGrp="1"/>
          </p:cNvSpPr>
          <p:nvPr>
            <p:ph type="dt" sz="half" idx="10"/>
          </p:nvPr>
        </p:nvSpPr>
        <p:spPr/>
        <p:txBody>
          <a:bodyPr/>
          <a:lstStyle/>
          <a:p>
            <a:fld id="{F9E2C12B-C35A-4891-8B2E-4EE32262FB65}" type="datetimeFigureOut">
              <a:rPr lang="en-GB" smtClean="0"/>
              <a:t>27/06/2019</a:t>
            </a:fld>
            <a:endParaRPr lang="en-GB" dirty="0"/>
          </a:p>
        </p:txBody>
      </p:sp>
      <p:sp>
        <p:nvSpPr>
          <p:cNvPr id="3" name="Footer Placeholder 2">
            <a:extLst>
              <a:ext uri="{FF2B5EF4-FFF2-40B4-BE49-F238E27FC236}">
                <a16:creationId xmlns:a16="http://schemas.microsoft.com/office/drawing/2014/main" id="{1E044ECF-C049-4C4A-B7AE-40DA1E2929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C0C12E2-445E-420C-9FD3-4EBF600B53D8}"/>
              </a:ext>
            </a:extLst>
          </p:cNvPr>
          <p:cNvSpPr>
            <a:spLocks noGrp="1"/>
          </p:cNvSpPr>
          <p:nvPr>
            <p:ph type="sldNum" sz="quarter" idx="12"/>
          </p:nvPr>
        </p:nvSpPr>
        <p:spPr/>
        <p:txBody>
          <a:bodyPr/>
          <a:lstStyle/>
          <a:p>
            <a:fld id="{3D6ED0D0-37EB-4742-88B4-43189E8644A2}" type="slidenum">
              <a:rPr lang="en-GB" smtClean="0"/>
              <a:t>‹#›</a:t>
            </a:fld>
            <a:endParaRPr lang="en-GB" dirty="0"/>
          </a:p>
        </p:txBody>
      </p:sp>
    </p:spTree>
    <p:extLst>
      <p:ext uri="{BB962C8B-B14F-4D97-AF65-F5344CB8AC3E}">
        <p14:creationId xmlns:p14="http://schemas.microsoft.com/office/powerpoint/2010/main" val="339413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805" y="4720709"/>
            <a:ext cx="4909597" cy="1047804"/>
          </a:xfrm>
          <a:prstGeom prst="rect">
            <a:avLst/>
          </a:prstGeom>
        </p:spPr>
      </p:pic>
    </p:spTree>
    <p:extLst>
      <p:ext uri="{BB962C8B-B14F-4D97-AF65-F5344CB8AC3E}">
        <p14:creationId xmlns:p14="http://schemas.microsoft.com/office/powerpoint/2010/main" val="12791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dirty="0"/>
          </a:p>
        </p:txBody>
      </p:sp>
    </p:spTree>
    <p:extLst>
      <p:ext uri="{BB962C8B-B14F-4D97-AF65-F5344CB8AC3E}">
        <p14:creationId xmlns:p14="http://schemas.microsoft.com/office/powerpoint/2010/main" val="314793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705EC-CB01-444A-AF85-A5149ED94BCC}"/>
              </a:ext>
            </a:extLst>
          </p:cNvPr>
          <p:cNvSpPr>
            <a:spLocks noGrp="1"/>
          </p:cNvSpPr>
          <p:nvPr>
            <p:ph type="dt" sz="half" idx="10"/>
          </p:nvPr>
        </p:nvSpPr>
        <p:spPr/>
        <p:txBody>
          <a:bodyPr/>
          <a:lstStyle/>
          <a:p>
            <a:fld id="{F9E2C12B-C35A-4891-8B2E-4EE32262FB65}" type="datetimeFigureOut">
              <a:rPr lang="en-GB" smtClean="0"/>
              <a:t>27/06/2019</a:t>
            </a:fld>
            <a:endParaRPr lang="en-GB" dirty="0"/>
          </a:p>
        </p:txBody>
      </p:sp>
      <p:sp>
        <p:nvSpPr>
          <p:cNvPr id="3" name="Footer Placeholder 2">
            <a:extLst>
              <a:ext uri="{FF2B5EF4-FFF2-40B4-BE49-F238E27FC236}">
                <a16:creationId xmlns:a16="http://schemas.microsoft.com/office/drawing/2014/main" id="{1E044ECF-C049-4C4A-B7AE-40DA1E2929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C0C12E2-445E-420C-9FD3-4EBF600B53D8}"/>
              </a:ext>
            </a:extLst>
          </p:cNvPr>
          <p:cNvSpPr>
            <a:spLocks noGrp="1"/>
          </p:cNvSpPr>
          <p:nvPr>
            <p:ph type="sldNum" sz="quarter" idx="12"/>
          </p:nvPr>
        </p:nvSpPr>
        <p:spPr/>
        <p:txBody>
          <a:bodyPr/>
          <a:lstStyle/>
          <a:p>
            <a:fld id="{3D6ED0D0-37EB-4742-88B4-43189E8644A2}" type="slidenum">
              <a:rPr lang="en-GB" smtClean="0"/>
              <a:t>‹#›</a:t>
            </a:fld>
            <a:endParaRPr lang="en-GB" dirty="0"/>
          </a:p>
        </p:txBody>
      </p:sp>
    </p:spTree>
    <p:extLst>
      <p:ext uri="{BB962C8B-B14F-4D97-AF65-F5344CB8AC3E}">
        <p14:creationId xmlns:p14="http://schemas.microsoft.com/office/powerpoint/2010/main" val="124714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8AE5-3134-4431-A4FC-4F7A4AAF0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62308-BBDE-482A-A8E8-F110E4167B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D095C-6995-4F30-971C-A9FADF8C5B5E}"/>
              </a:ext>
            </a:extLst>
          </p:cNvPr>
          <p:cNvSpPr>
            <a:spLocks noGrp="1"/>
          </p:cNvSpPr>
          <p:nvPr>
            <p:ph type="dt" sz="half" idx="10"/>
          </p:nvPr>
        </p:nvSpPr>
        <p:spPr/>
        <p:txBody>
          <a:bodyPr/>
          <a:lstStyle/>
          <a:p>
            <a:fld id="{3D13D2F3-DBD3-4F75-ABB4-95C144C11162}" type="datetimeFigureOut">
              <a:rPr lang="en-US" smtClean="0"/>
              <a:t>6/27/2019</a:t>
            </a:fld>
            <a:endParaRPr lang="en-US" dirty="0"/>
          </a:p>
        </p:txBody>
      </p:sp>
      <p:sp>
        <p:nvSpPr>
          <p:cNvPr id="5" name="Footer Placeholder 4">
            <a:extLst>
              <a:ext uri="{FF2B5EF4-FFF2-40B4-BE49-F238E27FC236}">
                <a16:creationId xmlns:a16="http://schemas.microsoft.com/office/drawing/2014/main" id="{781C95EA-873C-4C61-BF7E-B768CC20EB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EA3433-8933-4BB6-B206-0B01D7A98394}"/>
              </a:ext>
            </a:extLst>
          </p:cNvPr>
          <p:cNvSpPr>
            <a:spLocks noGrp="1"/>
          </p:cNvSpPr>
          <p:nvPr>
            <p:ph type="sldNum" sz="quarter" idx="12"/>
          </p:nvPr>
        </p:nvSpPr>
        <p:spPr/>
        <p:txBody>
          <a:bodyPr/>
          <a:lstStyle/>
          <a:p>
            <a:fld id="{EE749973-7847-471A-B8B4-16213FA7D514}" type="slidenum">
              <a:rPr lang="en-US" smtClean="0"/>
              <a:t>‹#›</a:t>
            </a:fld>
            <a:endParaRPr lang="en-US" dirty="0"/>
          </a:p>
        </p:txBody>
      </p:sp>
    </p:spTree>
    <p:extLst>
      <p:ext uri="{BB962C8B-B14F-4D97-AF65-F5344CB8AC3E}">
        <p14:creationId xmlns:p14="http://schemas.microsoft.com/office/powerpoint/2010/main" val="91435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2"/>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806" y="4720709"/>
            <a:ext cx="4998858" cy="1066854"/>
          </a:xfrm>
          <a:prstGeom prst="rect">
            <a:avLst/>
          </a:prstGeom>
        </p:spPr>
      </p:pic>
    </p:spTree>
    <p:extLst>
      <p:ext uri="{BB962C8B-B14F-4D97-AF65-F5344CB8AC3E}">
        <p14:creationId xmlns:p14="http://schemas.microsoft.com/office/powerpoint/2010/main" val="269895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9"/>
          <p:cNvSpPr>
            <a:spLocks noGrp="1"/>
          </p:cNvSpPr>
          <p:nvPr>
            <p:ph type="sldNum" sz="quarter" idx="12"/>
          </p:nvPr>
        </p:nvSpPr>
        <p:spPr>
          <a:xfrm>
            <a:off x="6457950" y="6356351"/>
            <a:ext cx="2057400" cy="365125"/>
          </a:xfrm>
          <a:prstGeom prst="rect">
            <a:avLst/>
          </a:prstGeom>
        </p:spPr>
        <p:txBody>
          <a:bodyPr/>
          <a:lstStyle>
            <a:lvl1pPr>
              <a:defRPr smtClean="0"/>
            </a:lvl1pPr>
          </a:lstStyle>
          <a:p>
            <a:pPr>
              <a:defRPr/>
            </a:pPr>
            <a:fld id="{6F49B432-AE81-4A26-98EE-5C4E4F4D88F8}" type="slidenum">
              <a:rPr lang="en-US"/>
              <a:pPr>
                <a:defRPr/>
              </a:pPr>
              <a:t>‹#›</a:t>
            </a:fld>
            <a:endParaRPr lang="en-US" dirty="0"/>
          </a:p>
        </p:txBody>
      </p:sp>
    </p:spTree>
    <p:extLst>
      <p:ext uri="{BB962C8B-B14F-4D97-AF65-F5344CB8AC3E}">
        <p14:creationId xmlns:p14="http://schemas.microsoft.com/office/powerpoint/2010/main" val="181110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dirty="0"/>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dirty="0"/>
          </a:p>
        </p:txBody>
      </p:sp>
    </p:spTree>
    <p:extLst>
      <p:ext uri="{BB962C8B-B14F-4D97-AF65-F5344CB8AC3E}">
        <p14:creationId xmlns:p14="http://schemas.microsoft.com/office/powerpoint/2010/main" val="310039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3.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dirty="0"/>
              <a:t>Presentation Title</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83" r:id="rId4"/>
    <p:sldLayoutId id="2147485384" r:id="rId5"/>
    <p:sldLayoutId id="2147485385" r:id="rId6"/>
    <p:sldLayoutId id="2147485414" r:id="rId7"/>
    <p:sldLayoutId id="2147485415" r:id="rId8"/>
  </p:sldLayoutIdLst>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dirty="0"/>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dirty="0"/>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dirty="0"/>
              <a:t>Presentation Title</a:t>
            </a:r>
          </a:p>
        </p:txBody>
      </p:sp>
      <p:pic>
        <p:nvPicPr>
          <p:cNvPr id="2" name="Picture 1">
            <a:extLst>
              <a:ext uri="{FF2B5EF4-FFF2-40B4-BE49-F238E27FC236}">
                <a16:creationId xmlns:a16="http://schemas.microsoft.com/office/drawing/2014/main" id="{E63E02CD-A322-4548-BC17-54B21D38EEED}"/>
              </a:ext>
            </a:extLst>
          </p:cNvPr>
          <p:cNvPicPr>
            <a:picLocks noChangeAspect="1"/>
          </p:cNvPicPr>
          <p:nvPr userDrawn="1"/>
        </p:nvPicPr>
        <p:blipFill>
          <a:blip r:embed="rId23"/>
          <a:stretch>
            <a:fillRect/>
          </a:stretch>
        </p:blipFill>
        <p:spPr>
          <a:xfrm>
            <a:off x="6786880" y="6254741"/>
            <a:ext cx="2175644" cy="466734"/>
          </a:xfrm>
          <a:prstGeom prst="rect">
            <a:avLst/>
          </a:prstGeom>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 id="2147485382" r:id="rId19"/>
    <p:sldLayoutId id="2147485386" r:id="rId20"/>
    <p:sldLayoutId id="2147485387" r:id="rId21"/>
  </p:sldLayoutIdLst>
  <p:hf hd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Date Placeholder 9"/>
          <p:cNvSpPr>
            <a:spLocks noGrp="1"/>
          </p:cNvSpPr>
          <p:nvPr>
            <p:ph type="dt" sz="half" idx="10"/>
          </p:nvPr>
        </p:nvSpPr>
        <p:spPr bwMode="auto">
          <a:xfrm>
            <a:off x="2187516" y="3810961"/>
            <a:ext cx="4191175" cy="10214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ctr" eaLnBrk="1" hangingPunct="1"/>
            <a:r>
              <a:rPr lang="en-US" dirty="0"/>
              <a:t>Thursday, June 27, 2019 </a:t>
            </a:r>
            <a:endParaRPr lang="en-US" sz="1800" b="0" dirty="0">
              <a:latin typeface="Arial" pitchFamily="34" charset="0"/>
              <a:cs typeface="Arial" pitchFamily="34" charset="0"/>
            </a:endParaRPr>
          </a:p>
        </p:txBody>
      </p:sp>
      <p:sp>
        <p:nvSpPr>
          <p:cNvPr id="2" name="Title 1"/>
          <p:cNvSpPr>
            <a:spLocks noGrp="1"/>
          </p:cNvSpPr>
          <p:nvPr>
            <p:ph type="title" idx="4294967295"/>
          </p:nvPr>
        </p:nvSpPr>
        <p:spPr>
          <a:xfrm>
            <a:off x="796954" y="1990099"/>
            <a:ext cx="7331978" cy="1820862"/>
          </a:xfrm>
        </p:spPr>
        <p:txBody>
          <a:bodyPr>
            <a:normAutofit/>
          </a:bodyPr>
          <a:lstStyle/>
          <a:p>
            <a:pPr algn="ctr"/>
            <a:r>
              <a:rPr lang="en-GB" dirty="0">
                <a:solidFill>
                  <a:srgbClr val="00589A"/>
                </a:solidFill>
              </a:rPr>
              <a:t>Quantifying the Impacts of underheating in Georgia</a:t>
            </a:r>
            <a:br>
              <a:rPr lang="en-GB" dirty="0">
                <a:solidFill>
                  <a:srgbClr val="00589A"/>
                </a:solidFill>
              </a:rPr>
            </a:br>
            <a:endParaRPr lang="en-US" dirty="0">
              <a:solidFill>
                <a:srgbClr val="C00000"/>
              </a:solidFill>
            </a:endParaRPr>
          </a:p>
        </p:txBody>
      </p:sp>
      <p:pic>
        <p:nvPicPr>
          <p:cNvPr id="5" name="Picture 4">
            <a:extLst>
              <a:ext uri="{FF2B5EF4-FFF2-40B4-BE49-F238E27FC236}">
                <a16:creationId xmlns:a16="http://schemas.microsoft.com/office/drawing/2014/main" id="{B7013A47-1214-4B13-97FB-E39CD6B87772}"/>
              </a:ext>
            </a:extLst>
          </p:cNvPr>
          <p:cNvPicPr/>
          <p:nvPr/>
        </p:nvPicPr>
        <p:blipFill rotWithShape="1">
          <a:blip r:embed="rId3" cstate="print">
            <a:extLst>
              <a:ext uri="{28A0092B-C50C-407E-A947-70E740481C1C}">
                <a14:useLocalDpi xmlns:a14="http://schemas.microsoft.com/office/drawing/2010/main" val="0"/>
              </a:ext>
            </a:extLst>
          </a:blip>
          <a:srcRect l="1501"/>
          <a:stretch/>
        </p:blipFill>
        <p:spPr bwMode="auto">
          <a:xfrm>
            <a:off x="237970" y="239935"/>
            <a:ext cx="2963545" cy="834390"/>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93FB2EB-4708-4902-A59F-124318053888}"/>
              </a:ext>
            </a:extLst>
          </p:cNvPr>
          <p:cNvPicPr/>
          <p:nvPr/>
        </p:nvPicPr>
        <p:blipFill>
          <a:blip r:embed="rId4" cstate="print">
            <a:extLst>
              <a:ext uri="{28A0092B-C50C-407E-A947-70E740481C1C}">
                <a14:useLocalDpi xmlns:a14="http://schemas.microsoft.com/office/drawing/2010/main" val="0"/>
              </a:ext>
            </a:extLst>
          </a:blip>
          <a:srcRect l="23077" t="54359" r="23237" b="25641"/>
          <a:stretch>
            <a:fillRect/>
          </a:stretch>
        </p:blipFill>
        <p:spPr bwMode="auto">
          <a:xfrm>
            <a:off x="5942487" y="361855"/>
            <a:ext cx="2538095" cy="590550"/>
          </a:xfrm>
          <a:prstGeom prst="rect">
            <a:avLst/>
          </a:prstGeom>
          <a:noFill/>
          <a:ln w="9525">
            <a:noFill/>
            <a:miter lim="800000"/>
            <a:headEnd/>
            <a:tailEnd/>
          </a:ln>
        </p:spPr>
      </p:pic>
      <p:cxnSp>
        <p:nvCxnSpPr>
          <p:cNvPr id="4" name="Straight Connector 3">
            <a:extLst>
              <a:ext uri="{FF2B5EF4-FFF2-40B4-BE49-F238E27FC236}">
                <a16:creationId xmlns:a16="http://schemas.microsoft.com/office/drawing/2014/main" id="{97C2D6BB-AC88-4E9E-A1E7-45B91F15EC8C}"/>
              </a:ext>
            </a:extLst>
          </p:cNvPr>
          <p:cNvCxnSpPr>
            <a:cxnSpLocks/>
          </p:cNvCxnSpPr>
          <p:nvPr/>
        </p:nvCxnSpPr>
        <p:spPr bwMode="auto">
          <a:xfrm>
            <a:off x="67112" y="3429000"/>
            <a:ext cx="9076888" cy="0"/>
          </a:xfrm>
          <a:prstGeom prst="line">
            <a:avLst/>
          </a:prstGeom>
          <a:noFill/>
          <a:ln w="133350" cap="flat" cmpd="sng" algn="ctr">
            <a:solidFill>
              <a:schemeClr val="bg2"/>
            </a:solidFill>
            <a:prstDash val="solid"/>
            <a:round/>
            <a:headEnd type="none" w="med" len="med"/>
            <a:tailEnd type="none" w="med" len="med"/>
          </a:ln>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0B87AB7-8161-44F9-A060-09C9CAC50A14}"/>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35BEBF15-596F-4D0C-8CE5-5FBE5F94E81B}"/>
              </a:ext>
            </a:extLst>
          </p:cNvPr>
          <p:cNvSpPr>
            <a:spLocks noGrp="1"/>
          </p:cNvSpPr>
          <p:nvPr>
            <p:ph type="sldNum" sz="quarter" idx="12"/>
          </p:nvPr>
        </p:nvSpPr>
        <p:spPr/>
        <p:txBody>
          <a:bodyPr/>
          <a:lstStyle/>
          <a:p>
            <a:pPr>
              <a:defRPr/>
            </a:pPr>
            <a:fld id="{6F49B432-AE81-4A26-98EE-5C4E4F4D88F8}" type="slidenum">
              <a:rPr lang="en-US" smtClean="0"/>
              <a:pPr>
                <a:defRPr/>
              </a:pPr>
              <a:t>9</a:t>
            </a:fld>
            <a:endParaRPr lang="en-US" dirty="0"/>
          </a:p>
        </p:txBody>
      </p:sp>
      <p:sp>
        <p:nvSpPr>
          <p:cNvPr id="19" name="Rectangle 18">
            <a:extLst>
              <a:ext uri="{FF2B5EF4-FFF2-40B4-BE49-F238E27FC236}">
                <a16:creationId xmlns:a16="http://schemas.microsoft.com/office/drawing/2014/main" id="{0E897300-7B73-4AA6-AF53-7B3EF6384BA0}"/>
              </a:ext>
            </a:extLst>
          </p:cNvPr>
          <p:cNvSpPr/>
          <p:nvPr/>
        </p:nvSpPr>
        <p:spPr>
          <a:xfrm>
            <a:off x="1212375" y="269312"/>
            <a:ext cx="6347636" cy="461665"/>
          </a:xfrm>
          <a:prstGeom prst="rect">
            <a:avLst/>
          </a:prstGeom>
        </p:spPr>
        <p:txBody>
          <a:bodyPr wrap="none">
            <a:spAutoFit/>
          </a:bodyPr>
          <a:lstStyle/>
          <a:p>
            <a:pPr lvl="2" algn="ctr"/>
            <a:r>
              <a:rPr lang="en-US" sz="2400" dirty="0">
                <a:solidFill>
                  <a:srgbClr val="00589A"/>
                </a:solidFill>
              </a:rPr>
              <a:t>Indoor and Outdoor Air Temperature</a:t>
            </a:r>
          </a:p>
        </p:txBody>
      </p:sp>
      <p:graphicFrame>
        <p:nvGraphicFramePr>
          <p:cNvPr id="12" name="Chart 11">
            <a:extLst>
              <a:ext uri="{FF2B5EF4-FFF2-40B4-BE49-F238E27FC236}">
                <a16:creationId xmlns:a16="http://schemas.microsoft.com/office/drawing/2014/main" id="{7B30CCFF-137F-4415-B78D-659E5DEA8908}"/>
              </a:ext>
            </a:extLst>
          </p:cNvPr>
          <p:cNvGraphicFramePr/>
          <p:nvPr/>
        </p:nvGraphicFramePr>
        <p:xfrm>
          <a:off x="401636" y="2524835"/>
          <a:ext cx="4278647" cy="3002507"/>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D8F10020-7961-4359-A3D7-0FBF0CBA7D79}"/>
              </a:ext>
            </a:extLst>
          </p:cNvPr>
          <p:cNvSpPr/>
          <p:nvPr/>
        </p:nvSpPr>
        <p:spPr>
          <a:xfrm>
            <a:off x="561975" y="1128646"/>
            <a:ext cx="4572000" cy="1077218"/>
          </a:xfrm>
          <a:prstGeom prst="rect">
            <a:avLst/>
          </a:prstGeom>
        </p:spPr>
        <p:txBody>
          <a:bodyPr>
            <a:spAutoFit/>
          </a:bodyPr>
          <a:lstStyle/>
          <a:p>
            <a:r>
              <a:rPr lang="en-US" dirty="0"/>
              <a:t>Average Hourly Indoor Air Temperature of Households Using Firewood Heating Stove Only Versus Households Using  Natural Gas Space Heaters Only</a:t>
            </a:r>
          </a:p>
        </p:txBody>
      </p:sp>
      <p:graphicFrame>
        <p:nvGraphicFramePr>
          <p:cNvPr id="14" name="Chart 13">
            <a:extLst>
              <a:ext uri="{FF2B5EF4-FFF2-40B4-BE49-F238E27FC236}">
                <a16:creationId xmlns:a16="http://schemas.microsoft.com/office/drawing/2014/main" id="{CBCE10DC-C73A-4797-BC0A-31316D842F93}"/>
              </a:ext>
            </a:extLst>
          </p:cNvPr>
          <p:cNvGraphicFramePr/>
          <p:nvPr>
            <p:extLst>
              <p:ext uri="{D42A27DB-BD31-4B8C-83A1-F6EECF244321}">
                <p14:modId xmlns:p14="http://schemas.microsoft.com/office/powerpoint/2010/main" val="2431772890"/>
              </p:ext>
            </p:extLst>
          </p:nvPr>
        </p:nvGraphicFramePr>
        <p:xfrm>
          <a:off x="4960959" y="2584174"/>
          <a:ext cx="3994389" cy="284790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FD808D59-98C2-49A4-8B02-41D7DBF38052}"/>
              </a:ext>
            </a:extLst>
          </p:cNvPr>
          <p:cNvSpPr/>
          <p:nvPr/>
        </p:nvSpPr>
        <p:spPr>
          <a:xfrm>
            <a:off x="5133975" y="1373227"/>
            <a:ext cx="3821374" cy="830997"/>
          </a:xfrm>
          <a:prstGeom prst="rect">
            <a:avLst/>
          </a:prstGeom>
        </p:spPr>
        <p:txBody>
          <a:bodyPr wrap="square">
            <a:spAutoFit/>
          </a:bodyPr>
          <a:lstStyle/>
          <a:p>
            <a:r>
              <a:rPr lang="en-US" dirty="0"/>
              <a:t>Average Hourly Indoor Air Temperatures by Thermal Insulation of Walls and Roof </a:t>
            </a:r>
          </a:p>
        </p:txBody>
      </p:sp>
    </p:spTree>
    <p:extLst>
      <p:ext uri="{BB962C8B-B14F-4D97-AF65-F5344CB8AC3E}">
        <p14:creationId xmlns:p14="http://schemas.microsoft.com/office/powerpoint/2010/main" val="293013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2221E7A-D42B-4A77-BB8C-4B43EF2A9876}"/>
              </a:ext>
            </a:extLst>
          </p:cNvPr>
          <p:cNvGraphicFramePr>
            <a:graphicFrameLocks noGrp="1"/>
          </p:cNvGraphicFramePr>
          <p:nvPr>
            <p:ph sz="quarter" idx="10"/>
            <p:extLst>
              <p:ext uri="{D42A27DB-BD31-4B8C-83A1-F6EECF244321}">
                <p14:modId xmlns:p14="http://schemas.microsoft.com/office/powerpoint/2010/main" val="3309964658"/>
              </p:ext>
            </p:extLst>
          </p:nvPr>
        </p:nvGraphicFramePr>
        <p:xfrm>
          <a:off x="685800" y="2469385"/>
          <a:ext cx="7772400" cy="768096"/>
        </p:xfrm>
        <a:graphic>
          <a:graphicData uri="http://schemas.openxmlformats.org/drawingml/2006/table">
            <a:tbl>
              <a:tblPr>
                <a:tableStyleId>{5C22544A-7EE6-4342-B048-85BDC9FD1C3A}</a:tableStyleId>
              </a:tblPr>
              <a:tblGrid>
                <a:gridCol w="7772400">
                  <a:extLst>
                    <a:ext uri="{9D8B030D-6E8A-4147-A177-3AD203B41FA5}">
                      <a16:colId xmlns:a16="http://schemas.microsoft.com/office/drawing/2014/main" val="320707342"/>
                    </a:ext>
                  </a:extLst>
                </a:gridCol>
              </a:tblGrid>
              <a:tr h="0">
                <a:tc>
                  <a:txBody>
                    <a:bodyPr/>
                    <a:lstStyle/>
                    <a:p>
                      <a:pPr marL="0" marR="0" algn="ctr" rtl="0" fontAlgn="base">
                        <a:lnSpc>
                          <a:spcPct val="90000"/>
                        </a:lnSpc>
                        <a:spcBef>
                          <a:spcPct val="0"/>
                        </a:spcBef>
                        <a:spcAft>
                          <a:spcPct val="0"/>
                        </a:spcAft>
                      </a:pPr>
                      <a:r>
                        <a:rPr lang="en-US" sz="2800" b="1" kern="1200" dirty="0">
                          <a:solidFill>
                            <a:srgbClr val="00589A"/>
                          </a:solidFill>
                          <a:latin typeface="Trebuchet MS" pitchFamily="34" charset="0"/>
                          <a:ea typeface="MS PGothic" pitchFamily="34" charset="-128"/>
                          <a:cs typeface="+mn-cs"/>
                        </a:rPr>
                        <a:t>Underheating in Public Schools and Preschools in Georgia</a:t>
                      </a:r>
                    </a:p>
                  </a:txBody>
                  <a:tcPr marL="118745" marR="118745" marT="0" marB="0">
                    <a:noFill/>
                  </a:tcPr>
                </a:tc>
                <a:extLst>
                  <a:ext uri="{0D108BD9-81ED-4DB2-BD59-A6C34878D82A}">
                    <a16:rowId xmlns:a16="http://schemas.microsoft.com/office/drawing/2014/main" val="4207873403"/>
                  </a:ext>
                </a:extLst>
              </a:tr>
            </a:tbl>
          </a:graphicData>
        </a:graphic>
      </p:graphicFrame>
      <p:sp>
        <p:nvSpPr>
          <p:cNvPr id="4" name="Footer Placeholder 3">
            <a:extLst>
              <a:ext uri="{FF2B5EF4-FFF2-40B4-BE49-F238E27FC236}">
                <a16:creationId xmlns:a16="http://schemas.microsoft.com/office/drawing/2014/main" id="{154AFD00-410B-45D1-8F94-9D9AE423D757}"/>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2055CE26-5AE3-43D6-A3BF-F46BC112B99E}"/>
              </a:ext>
            </a:extLst>
          </p:cNvPr>
          <p:cNvSpPr>
            <a:spLocks noGrp="1"/>
          </p:cNvSpPr>
          <p:nvPr>
            <p:ph type="sldNum" sz="quarter" idx="12"/>
          </p:nvPr>
        </p:nvSpPr>
        <p:spPr/>
        <p:txBody>
          <a:bodyPr/>
          <a:lstStyle/>
          <a:p>
            <a:pPr>
              <a:defRPr/>
            </a:pPr>
            <a:fld id="{6F49B432-AE81-4A26-98EE-5C4E4F4D88F8}" type="slidenum">
              <a:rPr lang="en-US" smtClean="0"/>
              <a:pPr>
                <a:defRPr/>
              </a:pPr>
              <a:t>10</a:t>
            </a:fld>
            <a:endParaRPr lang="en-US" dirty="0"/>
          </a:p>
        </p:txBody>
      </p:sp>
    </p:spTree>
    <p:extLst>
      <p:ext uri="{BB962C8B-B14F-4D97-AF65-F5344CB8AC3E}">
        <p14:creationId xmlns:p14="http://schemas.microsoft.com/office/powerpoint/2010/main" val="1345331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373AFF-E9C8-4A6D-9A02-17A5756DD5D3}"/>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516F44D3-42D8-4A83-9B7A-059BDFCD872E}"/>
              </a:ext>
            </a:extLst>
          </p:cNvPr>
          <p:cNvSpPr>
            <a:spLocks noGrp="1"/>
          </p:cNvSpPr>
          <p:nvPr>
            <p:ph type="sldNum" sz="quarter" idx="12"/>
          </p:nvPr>
        </p:nvSpPr>
        <p:spPr/>
        <p:txBody>
          <a:bodyPr/>
          <a:lstStyle/>
          <a:p>
            <a:pPr>
              <a:defRPr/>
            </a:pPr>
            <a:fld id="{6F49B432-AE81-4A26-98EE-5C4E4F4D88F8}" type="slidenum">
              <a:rPr lang="en-US" smtClean="0"/>
              <a:pPr>
                <a:defRPr/>
              </a:pPr>
              <a:t>11</a:t>
            </a:fld>
            <a:endParaRPr lang="en-US" dirty="0"/>
          </a:p>
        </p:txBody>
      </p:sp>
      <p:sp>
        <p:nvSpPr>
          <p:cNvPr id="6" name="Rectangle 2">
            <a:extLst>
              <a:ext uri="{FF2B5EF4-FFF2-40B4-BE49-F238E27FC236}">
                <a16:creationId xmlns:a16="http://schemas.microsoft.com/office/drawing/2014/main" id="{B2605210-7DC8-4EA7-9E5D-5B4471DEC228}"/>
              </a:ext>
            </a:extLst>
          </p:cNvPr>
          <p:cNvSpPr>
            <a:spLocks noChangeArrowheads="1"/>
          </p:cNvSpPr>
          <p:nvPr/>
        </p:nvSpPr>
        <p:spPr bwMode="auto">
          <a:xfrm>
            <a:off x="880845" y="197542"/>
            <a:ext cx="79779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0" latinLnBrk="0" hangingPunct="0">
              <a:lnSpc>
                <a:spcPct val="100000"/>
              </a:lnSpc>
              <a:buClrTx/>
              <a:buSzTx/>
              <a:buFontTx/>
              <a:buNone/>
              <a:tabLst/>
            </a:pPr>
            <a:r>
              <a:rPr lang="en-US" altLang="en-US" sz="2400" dirty="0">
                <a:solidFill>
                  <a:srgbClr val="00589A"/>
                </a:solidFill>
              </a:rPr>
              <a:t>Building Stock of Public Schools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hart 6">
            <a:extLst>
              <a:ext uri="{FF2B5EF4-FFF2-40B4-BE49-F238E27FC236}">
                <a16:creationId xmlns:a16="http://schemas.microsoft.com/office/drawing/2014/main" id="{C278AB72-1FF8-4DFA-8DBC-1545AD0A0CEF}"/>
              </a:ext>
            </a:extLst>
          </p:cNvPr>
          <p:cNvGraphicFramePr/>
          <p:nvPr>
            <p:extLst>
              <p:ext uri="{D42A27DB-BD31-4B8C-83A1-F6EECF244321}">
                <p14:modId xmlns:p14="http://schemas.microsoft.com/office/powerpoint/2010/main" val="3947450593"/>
              </p:ext>
            </p:extLst>
          </p:nvPr>
        </p:nvGraphicFramePr>
        <p:xfrm>
          <a:off x="696687" y="1480456"/>
          <a:ext cx="7834917" cy="452605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a:extLst>
              <a:ext uri="{FF2B5EF4-FFF2-40B4-BE49-F238E27FC236}">
                <a16:creationId xmlns:a16="http://schemas.microsoft.com/office/drawing/2014/main" id="{4781CFCD-E04E-4449-8DCD-DC00B8D4B745}"/>
              </a:ext>
            </a:extLst>
          </p:cNvPr>
          <p:cNvSpPr>
            <a:spLocks noChangeArrowheads="1"/>
          </p:cNvSpPr>
          <p:nvPr/>
        </p:nvSpPr>
        <p:spPr bwMode="auto">
          <a:xfrm>
            <a:off x="517481" y="64325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Source: Public School Survey, Fall 2018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45DC2F6-4381-47BE-A821-E49F4A44823B}"/>
              </a:ext>
            </a:extLst>
          </p:cNvPr>
          <p:cNvSpPr/>
          <p:nvPr/>
        </p:nvSpPr>
        <p:spPr>
          <a:xfrm>
            <a:off x="1964409" y="947489"/>
            <a:ext cx="4594399" cy="338554"/>
          </a:xfrm>
          <a:prstGeom prst="rect">
            <a:avLst/>
          </a:prstGeom>
        </p:spPr>
        <p:txBody>
          <a:bodyPr wrap="none">
            <a:spAutoFit/>
          </a:bodyPr>
          <a:lstStyle/>
          <a:p>
            <a:pPr marL="0" marR="0" lvl="0" indent="0" defTabSz="914400" eaLnBrk="0" latinLnBrk="0" hangingPunct="0">
              <a:lnSpc>
                <a:spcPct val="100000"/>
              </a:lnSpc>
              <a:buClrTx/>
              <a:buSzTx/>
              <a:buFontTx/>
              <a:buNone/>
              <a:tabLst/>
            </a:pPr>
            <a:r>
              <a:rPr lang="en-US" altLang="en-US" dirty="0" bmk="_Toc8902994">
                <a:solidFill>
                  <a:srgbClr val="00589A"/>
                </a:solidFill>
              </a:rPr>
              <a:t>Public School Building(s) by Year Constructed</a:t>
            </a:r>
            <a:r>
              <a:rPr lang="en-US" altLang="en-US" dirty="0">
                <a:solidFill>
                  <a:srgbClr val="00589A"/>
                </a:solidFill>
              </a:rPr>
              <a:t> </a:t>
            </a:r>
          </a:p>
        </p:txBody>
      </p:sp>
    </p:spTree>
    <p:extLst>
      <p:ext uri="{BB962C8B-B14F-4D97-AF65-F5344CB8AC3E}">
        <p14:creationId xmlns:p14="http://schemas.microsoft.com/office/powerpoint/2010/main" val="316903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82EB01E-656E-4BCC-94FB-9D6F3B9539AF}"/>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9C591F90-3567-4448-ABFA-575DC3B6C38F}"/>
              </a:ext>
            </a:extLst>
          </p:cNvPr>
          <p:cNvSpPr>
            <a:spLocks noGrp="1"/>
          </p:cNvSpPr>
          <p:nvPr>
            <p:ph type="sldNum" sz="quarter" idx="12"/>
          </p:nvPr>
        </p:nvSpPr>
        <p:spPr/>
        <p:txBody>
          <a:bodyPr/>
          <a:lstStyle/>
          <a:p>
            <a:pPr>
              <a:defRPr/>
            </a:pPr>
            <a:fld id="{6F49B432-AE81-4A26-98EE-5C4E4F4D88F8}" type="slidenum">
              <a:rPr lang="en-US" smtClean="0"/>
              <a:pPr>
                <a:defRPr/>
              </a:pPr>
              <a:t>12</a:t>
            </a:fld>
            <a:endParaRPr lang="en-US" dirty="0"/>
          </a:p>
        </p:txBody>
      </p:sp>
      <p:graphicFrame>
        <p:nvGraphicFramePr>
          <p:cNvPr id="6" name="Chart 5">
            <a:extLst>
              <a:ext uri="{FF2B5EF4-FFF2-40B4-BE49-F238E27FC236}">
                <a16:creationId xmlns:a16="http://schemas.microsoft.com/office/drawing/2014/main" id="{0EA27078-60B5-4587-9765-2625562D7595}"/>
              </a:ext>
            </a:extLst>
          </p:cNvPr>
          <p:cNvGraphicFramePr/>
          <p:nvPr>
            <p:extLst>
              <p:ext uri="{D42A27DB-BD31-4B8C-83A1-F6EECF244321}">
                <p14:modId xmlns:p14="http://schemas.microsoft.com/office/powerpoint/2010/main" val="3026130495"/>
              </p:ext>
            </p:extLst>
          </p:nvPr>
        </p:nvGraphicFramePr>
        <p:xfrm>
          <a:off x="662730" y="1140902"/>
          <a:ext cx="7516536" cy="49914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C9528595-5009-4B08-9655-B2B0BFAAB8B5}"/>
              </a:ext>
            </a:extLst>
          </p:cNvPr>
          <p:cNvSpPr/>
          <p:nvPr/>
        </p:nvSpPr>
        <p:spPr>
          <a:xfrm>
            <a:off x="1883223" y="363323"/>
            <a:ext cx="5733557" cy="461665"/>
          </a:xfrm>
          <a:prstGeom prst="rect">
            <a:avLst/>
          </a:prstGeom>
        </p:spPr>
        <p:txBody>
          <a:bodyPr wrap="square">
            <a:spAutoFit/>
          </a:bodyPr>
          <a:lstStyle/>
          <a:p>
            <a:pPr eaLnBrk="0" hangingPunct="0"/>
            <a:r>
              <a:rPr lang="en-US" sz="2400" dirty="0">
                <a:solidFill>
                  <a:srgbClr val="00589A"/>
                </a:solidFill>
              </a:rPr>
              <a:t>Type of Heating Used in Public Schools</a:t>
            </a:r>
          </a:p>
        </p:txBody>
      </p:sp>
    </p:spTree>
    <p:extLst>
      <p:ext uri="{BB962C8B-B14F-4D97-AF65-F5344CB8AC3E}">
        <p14:creationId xmlns:p14="http://schemas.microsoft.com/office/powerpoint/2010/main" val="199556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19DD-37CD-4C32-ADB5-63216F3C296D}"/>
              </a:ext>
            </a:extLst>
          </p:cNvPr>
          <p:cNvSpPr>
            <a:spLocks noGrp="1"/>
          </p:cNvSpPr>
          <p:nvPr>
            <p:ph type="title"/>
          </p:nvPr>
        </p:nvSpPr>
        <p:spPr/>
        <p:txBody>
          <a:bodyPr>
            <a:normAutofit/>
          </a:bodyPr>
          <a:lstStyle/>
          <a:p>
            <a:pPr eaLnBrk="0" hangingPunct="0"/>
            <a:r>
              <a:rPr lang="en-US" sz="2400" b="1" kern="1200" dirty="0">
                <a:solidFill>
                  <a:srgbClr val="00589A"/>
                </a:solidFill>
                <a:latin typeface="Trebuchet MS" pitchFamily="34" charset="0"/>
                <a:cs typeface="+mn-cs"/>
              </a:rPr>
              <a:t>Average Air Temperature Inside Classroom and Outside School Building </a:t>
            </a:r>
          </a:p>
        </p:txBody>
      </p:sp>
      <p:sp>
        <p:nvSpPr>
          <p:cNvPr id="4" name="Footer Placeholder 3">
            <a:extLst>
              <a:ext uri="{FF2B5EF4-FFF2-40B4-BE49-F238E27FC236}">
                <a16:creationId xmlns:a16="http://schemas.microsoft.com/office/drawing/2014/main" id="{38252DA7-BA97-4E63-A616-8B846296ED26}"/>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81D0F634-89D9-4999-971F-6AF422172F43}"/>
              </a:ext>
            </a:extLst>
          </p:cNvPr>
          <p:cNvSpPr>
            <a:spLocks noGrp="1"/>
          </p:cNvSpPr>
          <p:nvPr>
            <p:ph type="sldNum" sz="quarter" idx="12"/>
          </p:nvPr>
        </p:nvSpPr>
        <p:spPr/>
        <p:txBody>
          <a:bodyPr/>
          <a:lstStyle/>
          <a:p>
            <a:pPr>
              <a:defRPr/>
            </a:pPr>
            <a:fld id="{6F49B432-AE81-4A26-98EE-5C4E4F4D88F8}" type="slidenum">
              <a:rPr lang="en-US" smtClean="0"/>
              <a:pPr>
                <a:defRPr/>
              </a:pPr>
              <a:t>13</a:t>
            </a:fld>
            <a:endParaRPr lang="en-US" dirty="0"/>
          </a:p>
        </p:txBody>
      </p:sp>
      <p:graphicFrame>
        <p:nvGraphicFramePr>
          <p:cNvPr id="6" name="Content Placeholder 5">
            <a:extLst>
              <a:ext uri="{FF2B5EF4-FFF2-40B4-BE49-F238E27FC236}">
                <a16:creationId xmlns:a16="http://schemas.microsoft.com/office/drawing/2014/main" id="{9DC429B1-1BB0-43F3-8678-15401B8E102B}"/>
              </a:ext>
            </a:extLst>
          </p:cNvPr>
          <p:cNvGraphicFramePr>
            <a:graphicFrameLocks noGrp="1"/>
          </p:cNvGraphicFramePr>
          <p:nvPr>
            <p:ph sz="quarter" idx="10"/>
            <p:extLst>
              <p:ext uri="{D42A27DB-BD31-4B8C-83A1-F6EECF244321}">
                <p14:modId xmlns:p14="http://schemas.microsoft.com/office/powerpoint/2010/main" val="1505907376"/>
              </p:ext>
            </p:extLst>
          </p:nvPr>
        </p:nvGraphicFramePr>
        <p:xfrm>
          <a:off x="99961" y="2201674"/>
          <a:ext cx="4304259" cy="3413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D0F11F8E-1046-41DC-87D2-A94F5094457E}"/>
              </a:ext>
            </a:extLst>
          </p:cNvPr>
          <p:cNvGraphicFramePr>
            <a:graphicFrameLocks/>
          </p:cNvGraphicFramePr>
          <p:nvPr>
            <p:extLst>
              <p:ext uri="{D42A27DB-BD31-4B8C-83A1-F6EECF244321}">
                <p14:modId xmlns:p14="http://schemas.microsoft.com/office/powerpoint/2010/main" val="4141358126"/>
              </p:ext>
            </p:extLst>
          </p:nvPr>
        </p:nvGraphicFramePr>
        <p:xfrm>
          <a:off x="4613945" y="2459919"/>
          <a:ext cx="4262314" cy="310492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45828367-67F9-4BF5-8F54-4F038725FC2E}"/>
              </a:ext>
            </a:extLst>
          </p:cNvPr>
          <p:cNvSpPr/>
          <p:nvPr/>
        </p:nvSpPr>
        <p:spPr>
          <a:xfrm>
            <a:off x="1208015" y="1604322"/>
            <a:ext cx="7516315" cy="584775"/>
          </a:xfrm>
          <a:prstGeom prst="rect">
            <a:avLst/>
          </a:prstGeom>
        </p:spPr>
        <p:txBody>
          <a:bodyPr wrap="square">
            <a:spAutoFit/>
          </a:bodyPr>
          <a:lstStyle/>
          <a:p>
            <a:pPr algn="ctr"/>
            <a:r>
              <a:rPr lang="en-US" dirty="0">
                <a:solidFill>
                  <a:srgbClr val="00589A"/>
                </a:solidFill>
              </a:rPr>
              <a:t>Central Heating System VS Firewood Heating Stoves</a:t>
            </a:r>
            <a:br>
              <a:rPr lang="en-US" dirty="0"/>
            </a:br>
            <a:endParaRPr lang="en-US" dirty="0"/>
          </a:p>
        </p:txBody>
      </p:sp>
    </p:spTree>
    <p:extLst>
      <p:ext uri="{BB962C8B-B14F-4D97-AF65-F5344CB8AC3E}">
        <p14:creationId xmlns:p14="http://schemas.microsoft.com/office/powerpoint/2010/main" val="3550395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19DD-37CD-4C32-ADB5-63216F3C296D}"/>
              </a:ext>
            </a:extLst>
          </p:cNvPr>
          <p:cNvSpPr>
            <a:spLocks noGrp="1"/>
          </p:cNvSpPr>
          <p:nvPr>
            <p:ph type="title"/>
          </p:nvPr>
        </p:nvSpPr>
        <p:spPr/>
        <p:txBody>
          <a:bodyPr>
            <a:normAutofit fontScale="90000"/>
          </a:bodyPr>
          <a:lstStyle/>
          <a:p>
            <a:pPr eaLnBrk="0" hangingPunct="0"/>
            <a:r>
              <a:rPr lang="en-US" sz="2700" b="1" kern="1200" dirty="0">
                <a:solidFill>
                  <a:srgbClr val="00589A"/>
                </a:solidFill>
                <a:latin typeface="Trebuchet MS" pitchFamily="34" charset="0"/>
                <a:cs typeface="+mn-cs"/>
              </a:rPr>
              <a:t>Number of Students Wearing Coats in the Classrooms During the Winter Months</a:t>
            </a:r>
            <a:br>
              <a:rPr lang="en-US" dirty="0"/>
            </a:br>
            <a:endParaRPr lang="en-US" sz="2400" b="1" kern="1200" dirty="0">
              <a:solidFill>
                <a:srgbClr val="00589A"/>
              </a:solidFill>
              <a:latin typeface="Trebuchet MS" pitchFamily="34" charset="0"/>
              <a:cs typeface="+mn-cs"/>
            </a:endParaRPr>
          </a:p>
        </p:txBody>
      </p:sp>
      <p:sp>
        <p:nvSpPr>
          <p:cNvPr id="4" name="Footer Placeholder 3">
            <a:extLst>
              <a:ext uri="{FF2B5EF4-FFF2-40B4-BE49-F238E27FC236}">
                <a16:creationId xmlns:a16="http://schemas.microsoft.com/office/drawing/2014/main" id="{38252DA7-BA97-4E63-A616-8B846296ED26}"/>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81D0F634-89D9-4999-971F-6AF422172F43}"/>
              </a:ext>
            </a:extLst>
          </p:cNvPr>
          <p:cNvSpPr>
            <a:spLocks noGrp="1"/>
          </p:cNvSpPr>
          <p:nvPr>
            <p:ph type="sldNum" sz="quarter" idx="12"/>
          </p:nvPr>
        </p:nvSpPr>
        <p:spPr/>
        <p:txBody>
          <a:bodyPr/>
          <a:lstStyle/>
          <a:p>
            <a:pPr>
              <a:defRPr/>
            </a:pPr>
            <a:fld id="{6F49B432-AE81-4A26-98EE-5C4E4F4D88F8}" type="slidenum">
              <a:rPr lang="en-US" smtClean="0"/>
              <a:pPr>
                <a:defRPr/>
              </a:pPr>
              <a:t>14</a:t>
            </a:fld>
            <a:endParaRPr lang="en-US" dirty="0"/>
          </a:p>
        </p:txBody>
      </p:sp>
      <p:graphicFrame>
        <p:nvGraphicFramePr>
          <p:cNvPr id="6" name="Content Placeholder 5">
            <a:extLst>
              <a:ext uri="{FF2B5EF4-FFF2-40B4-BE49-F238E27FC236}">
                <a16:creationId xmlns:a16="http://schemas.microsoft.com/office/drawing/2014/main" id="{8F688E2A-7472-42F8-9D37-55433D40C843}"/>
              </a:ext>
            </a:extLst>
          </p:cNvPr>
          <p:cNvGraphicFramePr>
            <a:graphicFrameLocks noGrp="1"/>
          </p:cNvGraphicFramePr>
          <p:nvPr>
            <p:ph sz="quarter" idx="10"/>
            <p:extLst>
              <p:ext uri="{D42A27DB-BD31-4B8C-83A1-F6EECF244321}">
                <p14:modId xmlns:p14="http://schemas.microsoft.com/office/powerpoint/2010/main" val="440724834"/>
              </p:ext>
            </p:extLst>
          </p:nvPr>
        </p:nvGraphicFramePr>
        <p:xfrm>
          <a:off x="389815" y="1677798"/>
          <a:ext cx="8364370" cy="3827643"/>
        </p:xfrm>
        <a:graphic>
          <a:graphicData uri="http://schemas.openxmlformats.org/drawingml/2006/table">
            <a:tbl>
              <a:tblPr firstRow="1" firstCol="1" bandRow="1">
                <a:tableStyleId>{5C22544A-7EE6-4342-B048-85BDC9FD1C3A}</a:tableStyleId>
              </a:tblPr>
              <a:tblGrid>
                <a:gridCol w="993786">
                  <a:extLst>
                    <a:ext uri="{9D8B030D-6E8A-4147-A177-3AD203B41FA5}">
                      <a16:colId xmlns:a16="http://schemas.microsoft.com/office/drawing/2014/main" val="689245880"/>
                    </a:ext>
                  </a:extLst>
                </a:gridCol>
                <a:gridCol w="2070389">
                  <a:extLst>
                    <a:ext uri="{9D8B030D-6E8A-4147-A177-3AD203B41FA5}">
                      <a16:colId xmlns:a16="http://schemas.microsoft.com/office/drawing/2014/main" val="331717270"/>
                    </a:ext>
                  </a:extLst>
                </a:gridCol>
                <a:gridCol w="2070389">
                  <a:extLst>
                    <a:ext uri="{9D8B030D-6E8A-4147-A177-3AD203B41FA5}">
                      <a16:colId xmlns:a16="http://schemas.microsoft.com/office/drawing/2014/main" val="3970104476"/>
                    </a:ext>
                  </a:extLst>
                </a:gridCol>
                <a:gridCol w="1987573">
                  <a:extLst>
                    <a:ext uri="{9D8B030D-6E8A-4147-A177-3AD203B41FA5}">
                      <a16:colId xmlns:a16="http://schemas.microsoft.com/office/drawing/2014/main" val="807694076"/>
                    </a:ext>
                  </a:extLst>
                </a:gridCol>
                <a:gridCol w="1242233">
                  <a:extLst>
                    <a:ext uri="{9D8B030D-6E8A-4147-A177-3AD203B41FA5}">
                      <a16:colId xmlns:a16="http://schemas.microsoft.com/office/drawing/2014/main" val="2923555062"/>
                    </a:ext>
                  </a:extLst>
                </a:gridCol>
              </a:tblGrid>
              <a:tr h="1941473">
                <a:tc>
                  <a:txBody>
                    <a:bodyPr/>
                    <a:lstStyle/>
                    <a:p>
                      <a:endParaRPr lang="en-US" sz="1800" dirty="0">
                        <a:effectLst/>
                        <a:latin typeface="Calibri" panose="020F0502020204030204" pitchFamily="34" charset="0"/>
                        <a:cs typeface="Cordia New" panose="020B0304020202020204" pitchFamily="34" charset="-34"/>
                      </a:endParaRPr>
                    </a:p>
                  </a:txBody>
                  <a:tcPr marL="68580" marR="68580" marT="0" marB="0" anchor="ctr"/>
                </a:tc>
                <a:tc>
                  <a:txBody>
                    <a:bodyPr/>
                    <a:lstStyle/>
                    <a:p>
                      <a:pPr marL="0" marR="46355" algn="ctr">
                        <a:lnSpc>
                          <a:spcPct val="107000"/>
                        </a:lnSpc>
                        <a:spcBef>
                          <a:spcPts val="0"/>
                        </a:spcBef>
                        <a:spcAft>
                          <a:spcPts val="0"/>
                        </a:spcAft>
                      </a:pPr>
                      <a:r>
                        <a:rPr lang="en-US" sz="1800" dirty="0">
                          <a:effectLst/>
                        </a:rPr>
                        <a:t>Central Heating &amp; Central Heating Plus Individual Heating Appliances</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800" dirty="0">
                          <a:effectLst/>
                        </a:rPr>
                        <a:t>Firewood Heating Stoves &amp; Firewood Heating Stoves Plus Individual Heating Appliances</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800" dirty="0">
                          <a:effectLst/>
                        </a:rPr>
                        <a:t>Electric Heat Pump, Space Heater &amp; Natural Gas Space Heater</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All</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241416632"/>
                  </a:ext>
                </a:extLst>
              </a:tr>
              <a:tr h="317248">
                <a:tc>
                  <a:txBody>
                    <a:bodyPr/>
                    <a:lstStyle/>
                    <a:p>
                      <a:pPr marL="0" marR="0">
                        <a:lnSpc>
                          <a:spcPct val="107000"/>
                        </a:lnSpc>
                        <a:spcBef>
                          <a:spcPts val="0"/>
                        </a:spcBef>
                        <a:spcAft>
                          <a:spcPts val="0"/>
                        </a:spcAft>
                      </a:pPr>
                      <a:r>
                        <a:rPr lang="en-US" sz="1800" dirty="0">
                          <a:effectLst/>
                        </a:rPr>
                        <a:t>No</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86%</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70%</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25%</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75%</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extLst>
                  <a:ext uri="{0D108BD9-81ED-4DB2-BD59-A6C34878D82A}">
                    <a16:rowId xmlns:a16="http://schemas.microsoft.com/office/drawing/2014/main" val="89141468"/>
                  </a:ext>
                </a:extLst>
              </a:tr>
              <a:tr h="326313">
                <a:tc>
                  <a:txBody>
                    <a:bodyPr/>
                    <a:lstStyle/>
                    <a:p>
                      <a:pPr marL="0" marR="0">
                        <a:lnSpc>
                          <a:spcPct val="107000"/>
                        </a:lnSpc>
                        <a:spcBef>
                          <a:spcPts val="0"/>
                        </a:spcBef>
                        <a:spcAft>
                          <a:spcPts val="0"/>
                        </a:spcAft>
                      </a:pPr>
                      <a:r>
                        <a:rPr lang="en-US" sz="1800" dirty="0">
                          <a:effectLst/>
                        </a:rPr>
                        <a:t>Yes</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14%</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30%</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75%</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25%</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extLst>
                  <a:ext uri="{0D108BD9-81ED-4DB2-BD59-A6C34878D82A}">
                    <a16:rowId xmlns:a16="http://schemas.microsoft.com/office/drawing/2014/main" val="2958817055"/>
                  </a:ext>
                </a:extLst>
              </a:tr>
              <a:tr h="265311">
                <a:tc>
                  <a:txBody>
                    <a:bodyPr/>
                    <a:lstStyle/>
                    <a:p>
                      <a:pPr marL="0" marR="0">
                        <a:lnSpc>
                          <a:spcPct val="107000"/>
                        </a:lnSpc>
                        <a:spcBef>
                          <a:spcPts val="0"/>
                        </a:spcBef>
                        <a:spcAft>
                          <a:spcPts val="0"/>
                        </a:spcAft>
                      </a:pPr>
                      <a:r>
                        <a:rPr lang="en-US" sz="1800" dirty="0">
                          <a:effectLst/>
                        </a:rPr>
                        <a:t>Total %</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tc>
                  <a:txBody>
                    <a:bodyPr/>
                    <a:lstStyle/>
                    <a:p>
                      <a:pPr marL="0" marR="0" algn="ctr">
                        <a:lnSpc>
                          <a:spcPct val="107000"/>
                        </a:lnSpc>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tc>
                <a:extLst>
                  <a:ext uri="{0D108BD9-81ED-4DB2-BD59-A6C34878D82A}">
                    <a16:rowId xmlns:a16="http://schemas.microsoft.com/office/drawing/2014/main" val="431152819"/>
                  </a:ext>
                </a:extLst>
              </a:tr>
              <a:tr h="824032">
                <a:tc>
                  <a:txBody>
                    <a:bodyPr/>
                    <a:lstStyle/>
                    <a:p>
                      <a:pPr marL="0" marR="0">
                        <a:lnSpc>
                          <a:spcPct val="107000"/>
                        </a:lnSpc>
                        <a:spcBef>
                          <a:spcPts val="0"/>
                        </a:spcBef>
                        <a:spcAft>
                          <a:spcPts val="0"/>
                        </a:spcAft>
                      </a:pPr>
                      <a:r>
                        <a:rPr lang="en-US" sz="1800" dirty="0">
                          <a:effectLst/>
                        </a:rPr>
                        <a:t># all  schools</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72</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124</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4</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200</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1754935415"/>
                  </a:ext>
                </a:extLst>
              </a:tr>
            </a:tbl>
          </a:graphicData>
        </a:graphic>
      </p:graphicFrame>
    </p:spTree>
    <p:extLst>
      <p:ext uri="{BB962C8B-B14F-4D97-AF65-F5344CB8AC3E}">
        <p14:creationId xmlns:p14="http://schemas.microsoft.com/office/powerpoint/2010/main" val="62532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2221E7A-D42B-4A77-BB8C-4B43EF2A9876}"/>
              </a:ext>
            </a:extLst>
          </p:cNvPr>
          <p:cNvGraphicFramePr>
            <a:graphicFrameLocks noGrp="1"/>
          </p:cNvGraphicFramePr>
          <p:nvPr>
            <p:ph sz="quarter" idx="10"/>
            <p:extLst>
              <p:ext uri="{D42A27DB-BD31-4B8C-83A1-F6EECF244321}">
                <p14:modId xmlns:p14="http://schemas.microsoft.com/office/powerpoint/2010/main" val="2053207673"/>
              </p:ext>
            </p:extLst>
          </p:nvPr>
        </p:nvGraphicFramePr>
        <p:xfrm>
          <a:off x="685800" y="2790510"/>
          <a:ext cx="7772400" cy="384048"/>
        </p:xfrm>
        <a:graphic>
          <a:graphicData uri="http://schemas.openxmlformats.org/drawingml/2006/table">
            <a:tbl>
              <a:tblPr>
                <a:tableStyleId>{5C22544A-7EE6-4342-B048-85BDC9FD1C3A}</a:tableStyleId>
              </a:tblPr>
              <a:tblGrid>
                <a:gridCol w="7772400">
                  <a:extLst>
                    <a:ext uri="{9D8B030D-6E8A-4147-A177-3AD203B41FA5}">
                      <a16:colId xmlns:a16="http://schemas.microsoft.com/office/drawing/2014/main" val="320707342"/>
                    </a:ext>
                  </a:extLst>
                </a:gridCol>
              </a:tblGrid>
              <a:tr h="0">
                <a:tc>
                  <a:txBody>
                    <a:bodyPr/>
                    <a:lstStyle/>
                    <a:p>
                      <a:pPr marL="0" marR="0" algn="ctr" rtl="0" fontAlgn="base">
                        <a:lnSpc>
                          <a:spcPct val="90000"/>
                        </a:lnSpc>
                        <a:spcBef>
                          <a:spcPct val="0"/>
                        </a:spcBef>
                        <a:spcAft>
                          <a:spcPct val="0"/>
                        </a:spcAft>
                      </a:pPr>
                      <a:r>
                        <a:rPr lang="en-US" sz="2800" b="1" kern="1200" dirty="0">
                          <a:solidFill>
                            <a:srgbClr val="00589A"/>
                          </a:solidFill>
                          <a:latin typeface="Trebuchet MS" pitchFamily="34" charset="0"/>
                          <a:ea typeface="MS PGothic" pitchFamily="34" charset="-128"/>
                          <a:cs typeface="+mn-cs"/>
                        </a:rPr>
                        <a:t>Social Impact of Underheating</a:t>
                      </a:r>
                    </a:p>
                  </a:txBody>
                  <a:tcPr marL="118745" marR="118745" marT="0" marB="0">
                    <a:noFill/>
                  </a:tcPr>
                </a:tc>
                <a:extLst>
                  <a:ext uri="{0D108BD9-81ED-4DB2-BD59-A6C34878D82A}">
                    <a16:rowId xmlns:a16="http://schemas.microsoft.com/office/drawing/2014/main" val="4207873403"/>
                  </a:ext>
                </a:extLst>
              </a:tr>
            </a:tbl>
          </a:graphicData>
        </a:graphic>
      </p:graphicFrame>
      <p:sp>
        <p:nvSpPr>
          <p:cNvPr id="4" name="Footer Placeholder 3">
            <a:extLst>
              <a:ext uri="{FF2B5EF4-FFF2-40B4-BE49-F238E27FC236}">
                <a16:creationId xmlns:a16="http://schemas.microsoft.com/office/drawing/2014/main" id="{154AFD00-410B-45D1-8F94-9D9AE423D757}"/>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2055CE26-5AE3-43D6-A3BF-F46BC112B99E}"/>
              </a:ext>
            </a:extLst>
          </p:cNvPr>
          <p:cNvSpPr>
            <a:spLocks noGrp="1"/>
          </p:cNvSpPr>
          <p:nvPr>
            <p:ph type="sldNum" sz="quarter" idx="12"/>
          </p:nvPr>
        </p:nvSpPr>
        <p:spPr/>
        <p:txBody>
          <a:bodyPr/>
          <a:lstStyle/>
          <a:p>
            <a:pPr>
              <a:defRPr/>
            </a:pPr>
            <a:fld id="{6F49B432-AE81-4A26-98EE-5C4E4F4D88F8}" type="slidenum">
              <a:rPr lang="en-US" smtClean="0"/>
              <a:pPr>
                <a:defRPr/>
              </a:pPr>
              <a:t>15</a:t>
            </a:fld>
            <a:endParaRPr lang="en-US" dirty="0"/>
          </a:p>
        </p:txBody>
      </p:sp>
    </p:spTree>
    <p:extLst>
      <p:ext uri="{BB962C8B-B14F-4D97-AF65-F5344CB8AC3E}">
        <p14:creationId xmlns:p14="http://schemas.microsoft.com/office/powerpoint/2010/main" val="154458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C493FF-CF61-4425-936E-262CE264CDC6}"/>
              </a:ext>
            </a:extLst>
          </p:cNvPr>
          <p:cNvSpPr>
            <a:spLocks noGrp="1"/>
          </p:cNvSpPr>
          <p:nvPr>
            <p:ph idx="1"/>
          </p:nvPr>
        </p:nvSpPr>
        <p:spPr>
          <a:xfrm>
            <a:off x="498944" y="1159760"/>
            <a:ext cx="7886701" cy="5376212"/>
          </a:xfrm>
        </p:spPr>
        <p:txBody>
          <a:bodyPr>
            <a:normAutofit fontScale="70000" lnSpcReduction="20000"/>
          </a:bodyPr>
          <a:lstStyle/>
          <a:p>
            <a:pPr marL="285750" indent="-285750">
              <a:buFont typeface="Wingdings" panose="05000000000000000000" pitchFamily="2" charset="2"/>
              <a:buChar char="§"/>
            </a:pPr>
            <a:r>
              <a:rPr lang="en-US" sz="2400" dirty="0"/>
              <a:t>Adequate heating and affordability of heating is a concern across the Europe and Central Asia (ECA) region</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sz="2400" dirty="0"/>
              <a:t>Qualitative research in eight ECA countries shows that households often resort to coping strategies that are harmful to their overall wellbeing, including education, nutrition, health, and social integration.</a:t>
            </a:r>
          </a:p>
          <a:p>
            <a:pPr marL="0" indent="0"/>
            <a:endParaRPr lang="en-US" dirty="0"/>
          </a:p>
          <a:p>
            <a:pPr marL="285750" indent="-285750">
              <a:buFont typeface="Wingdings" panose="05000000000000000000" pitchFamily="2" charset="2"/>
              <a:buChar char="§"/>
            </a:pPr>
            <a:r>
              <a:rPr lang="en-US" sz="2400" dirty="0"/>
              <a:t>Prevalent coping strategies include:</a:t>
            </a:r>
          </a:p>
          <a:p>
            <a:pPr lvl="1">
              <a:buFont typeface="Wingdings" panose="05000000000000000000" pitchFamily="2" charset="2"/>
              <a:buChar char="ü"/>
            </a:pPr>
            <a:r>
              <a:rPr lang="en-US" dirty="0"/>
              <a:t>Cutting spending on food (especially meat and proteins);</a:t>
            </a:r>
          </a:p>
          <a:p>
            <a:pPr lvl="1">
              <a:buFont typeface="Wingdings" panose="05000000000000000000" pitchFamily="2" charset="2"/>
              <a:buChar char="ü"/>
            </a:pPr>
            <a:r>
              <a:rPr lang="en-US" dirty="0"/>
              <a:t>Heating only one room in the house during winter for the whole family and extended family;</a:t>
            </a:r>
          </a:p>
          <a:p>
            <a:pPr lvl="1">
              <a:buFont typeface="Wingdings" panose="05000000000000000000" pitchFamily="2" charset="2"/>
              <a:buChar char="ü"/>
            </a:pPr>
            <a:r>
              <a:rPr lang="en-US" dirty="0"/>
              <a:t>Avoiding doctor visits and buying medicines; practicing self treatment;</a:t>
            </a:r>
          </a:p>
          <a:p>
            <a:pPr lvl="1">
              <a:buFont typeface="Wingdings" panose="05000000000000000000" pitchFamily="2" charset="2"/>
              <a:buChar char="ü"/>
            </a:pPr>
            <a:r>
              <a:rPr lang="en-US" dirty="0"/>
              <a:t>Saving on clothing, travel, transportation, child care, and telephone use;</a:t>
            </a:r>
          </a:p>
          <a:p>
            <a:pPr lvl="1">
              <a:buFont typeface="Wingdings" panose="05000000000000000000" pitchFamily="2" charset="2"/>
              <a:buChar char="ü"/>
            </a:pPr>
            <a:r>
              <a:rPr lang="en-US" dirty="0"/>
              <a:t>Avoiding social gatherings (weddings, celebrations) and not inviting guests at home;</a:t>
            </a:r>
          </a:p>
          <a:p>
            <a:pPr lvl="1">
              <a:buFont typeface="Wingdings" panose="05000000000000000000" pitchFamily="2" charset="2"/>
              <a:buChar char="ü"/>
            </a:pPr>
            <a:r>
              <a:rPr lang="en-US" dirty="0"/>
              <a:t>Avoiding having to spend time at home.</a:t>
            </a:r>
          </a:p>
          <a:p>
            <a:pPr marL="285750" indent="-285750">
              <a:buFont typeface="Wingdings" panose="05000000000000000000" pitchFamily="2" charset="2"/>
              <a:buChar char="§"/>
            </a:pPr>
            <a:r>
              <a:rPr lang="en-US" sz="2400" dirty="0"/>
              <a:t>Urban and rural households have different sources of vulnerability when it comes to adequacy and affordability of heating: urban residents are less able to switch to cheaper fuel sources. </a:t>
            </a:r>
            <a:endParaRPr lang="ka-GE" sz="2400" dirty="0"/>
          </a:p>
          <a:p>
            <a:pPr marL="285750" indent="-285750">
              <a:buFont typeface="Wingdings" panose="05000000000000000000" pitchFamily="2" charset="2"/>
              <a:buChar char="§"/>
            </a:pPr>
            <a:endParaRPr lang="ka-GE" sz="2400" dirty="0"/>
          </a:p>
          <a:p>
            <a:pPr marL="285750" indent="-285750">
              <a:buFont typeface="Wingdings" panose="05000000000000000000" pitchFamily="2" charset="2"/>
              <a:buChar char="§"/>
            </a:pPr>
            <a:r>
              <a:rPr lang="en-US" sz="2400" dirty="0"/>
              <a:t>Rural and semi-urban households are more likely to experience impacts from indoor air pollution, and have difficulty to afford fuels for the winter.</a:t>
            </a:r>
          </a:p>
        </p:txBody>
      </p:sp>
      <p:sp>
        <p:nvSpPr>
          <p:cNvPr id="3" name="Title 2">
            <a:extLst>
              <a:ext uri="{FF2B5EF4-FFF2-40B4-BE49-F238E27FC236}">
                <a16:creationId xmlns:a16="http://schemas.microsoft.com/office/drawing/2014/main" id="{B1F0F6C6-B168-4D08-B445-9D1428E85516}"/>
              </a:ext>
            </a:extLst>
          </p:cNvPr>
          <p:cNvSpPr>
            <a:spLocks noGrp="1"/>
          </p:cNvSpPr>
          <p:nvPr>
            <p:ph type="title"/>
          </p:nvPr>
        </p:nvSpPr>
        <p:spPr>
          <a:xfrm>
            <a:off x="628650" y="542452"/>
            <a:ext cx="7772400" cy="563562"/>
          </a:xfrm>
        </p:spPr>
        <p:txBody>
          <a:bodyPr>
            <a:normAutofit fontScale="90000"/>
          </a:bodyPr>
          <a:lstStyle/>
          <a:p>
            <a:r>
              <a:rPr lang="en-US" sz="3100" b="1" kern="1200" cap="none" dirty="0">
                <a:solidFill>
                  <a:srgbClr val="00589A"/>
                </a:solidFill>
                <a:latin typeface="Trebuchet MS" pitchFamily="34" charset="0"/>
                <a:cs typeface="+mn-cs"/>
              </a:rPr>
              <a:t>Copying Strategy of Underheating</a:t>
            </a:r>
            <a:br>
              <a:rPr lang="en-US" dirty="0"/>
            </a:br>
            <a:endParaRPr lang="en-US" dirty="0"/>
          </a:p>
        </p:txBody>
      </p:sp>
    </p:spTree>
    <p:extLst>
      <p:ext uri="{BB962C8B-B14F-4D97-AF65-F5344CB8AC3E}">
        <p14:creationId xmlns:p14="http://schemas.microsoft.com/office/powerpoint/2010/main" val="1266180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2221E7A-D42B-4A77-BB8C-4B43EF2A9876}"/>
              </a:ext>
            </a:extLst>
          </p:cNvPr>
          <p:cNvGraphicFramePr>
            <a:graphicFrameLocks noGrp="1"/>
          </p:cNvGraphicFramePr>
          <p:nvPr>
            <p:ph sz="quarter" idx="10"/>
            <p:extLst>
              <p:ext uri="{D42A27DB-BD31-4B8C-83A1-F6EECF244321}">
                <p14:modId xmlns:p14="http://schemas.microsoft.com/office/powerpoint/2010/main" val="2790088335"/>
              </p:ext>
            </p:extLst>
          </p:nvPr>
        </p:nvGraphicFramePr>
        <p:xfrm>
          <a:off x="572908" y="3060457"/>
          <a:ext cx="7772400" cy="768096"/>
        </p:xfrm>
        <a:graphic>
          <a:graphicData uri="http://schemas.openxmlformats.org/drawingml/2006/table">
            <a:tbl>
              <a:tblPr>
                <a:tableStyleId>{5C22544A-7EE6-4342-B048-85BDC9FD1C3A}</a:tableStyleId>
              </a:tblPr>
              <a:tblGrid>
                <a:gridCol w="7772400">
                  <a:extLst>
                    <a:ext uri="{9D8B030D-6E8A-4147-A177-3AD203B41FA5}">
                      <a16:colId xmlns:a16="http://schemas.microsoft.com/office/drawing/2014/main" val="320707342"/>
                    </a:ext>
                  </a:extLst>
                </a:gridCol>
              </a:tblGrid>
              <a:tr h="0">
                <a:tc>
                  <a:txBody>
                    <a:bodyPr/>
                    <a:lstStyle/>
                    <a:p>
                      <a:pPr marL="0" marR="0" algn="ctr" rtl="0" fontAlgn="base">
                        <a:lnSpc>
                          <a:spcPct val="90000"/>
                        </a:lnSpc>
                        <a:spcBef>
                          <a:spcPct val="0"/>
                        </a:spcBef>
                        <a:spcAft>
                          <a:spcPct val="0"/>
                        </a:spcAft>
                      </a:pPr>
                      <a:r>
                        <a:rPr lang="en-US" sz="2800" b="1" kern="1200" dirty="0">
                          <a:solidFill>
                            <a:srgbClr val="00589A"/>
                          </a:solidFill>
                          <a:latin typeface="Trebuchet MS" pitchFamily="34" charset="0"/>
                          <a:ea typeface="MS PGothic" pitchFamily="34" charset="-128"/>
                          <a:cs typeface="+mn-cs"/>
                        </a:rPr>
                        <a:t>Quantifying the Health Impact of Underheating</a:t>
                      </a:r>
                    </a:p>
                  </a:txBody>
                  <a:tcPr marL="118745" marR="118745" marT="0" marB="0">
                    <a:noFill/>
                  </a:tcPr>
                </a:tc>
                <a:extLst>
                  <a:ext uri="{0D108BD9-81ED-4DB2-BD59-A6C34878D82A}">
                    <a16:rowId xmlns:a16="http://schemas.microsoft.com/office/drawing/2014/main" val="4207873403"/>
                  </a:ext>
                </a:extLst>
              </a:tr>
            </a:tbl>
          </a:graphicData>
        </a:graphic>
      </p:graphicFrame>
      <p:sp>
        <p:nvSpPr>
          <p:cNvPr id="4" name="Footer Placeholder 3">
            <a:extLst>
              <a:ext uri="{FF2B5EF4-FFF2-40B4-BE49-F238E27FC236}">
                <a16:creationId xmlns:a16="http://schemas.microsoft.com/office/drawing/2014/main" id="{154AFD00-410B-45D1-8F94-9D9AE423D757}"/>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2055CE26-5AE3-43D6-A3BF-F46BC112B99E}"/>
              </a:ext>
            </a:extLst>
          </p:cNvPr>
          <p:cNvSpPr>
            <a:spLocks noGrp="1"/>
          </p:cNvSpPr>
          <p:nvPr>
            <p:ph type="sldNum" sz="quarter" idx="12"/>
          </p:nvPr>
        </p:nvSpPr>
        <p:spPr/>
        <p:txBody>
          <a:bodyPr/>
          <a:lstStyle/>
          <a:p>
            <a:pPr>
              <a:defRPr/>
            </a:pPr>
            <a:fld id="{6F49B432-AE81-4A26-98EE-5C4E4F4D88F8}" type="slidenum">
              <a:rPr lang="en-US" smtClean="0"/>
              <a:pPr>
                <a:defRPr/>
              </a:pPr>
              <a:t>17</a:t>
            </a:fld>
            <a:endParaRPr lang="en-US" dirty="0"/>
          </a:p>
        </p:txBody>
      </p:sp>
    </p:spTree>
    <p:extLst>
      <p:ext uri="{BB962C8B-B14F-4D97-AF65-F5344CB8AC3E}">
        <p14:creationId xmlns:p14="http://schemas.microsoft.com/office/powerpoint/2010/main" val="330014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3A98-B29D-4CCD-ACBB-3BBC9215F085}"/>
              </a:ext>
            </a:extLst>
          </p:cNvPr>
          <p:cNvSpPr>
            <a:spLocks noGrp="1"/>
          </p:cNvSpPr>
          <p:nvPr>
            <p:ph type="title"/>
          </p:nvPr>
        </p:nvSpPr>
        <p:spPr/>
        <p:txBody>
          <a:bodyPr/>
          <a:lstStyle/>
          <a:p>
            <a:r>
              <a:rPr lang="en-US" sz="2400" b="1" kern="1200" dirty="0">
                <a:solidFill>
                  <a:srgbClr val="00589A"/>
                </a:solidFill>
                <a:latin typeface="Trebuchet MS" pitchFamily="34" charset="0"/>
                <a:cs typeface="+mn-cs"/>
              </a:rPr>
              <a:t>Health Impacts of Cold</a:t>
            </a:r>
          </a:p>
        </p:txBody>
      </p:sp>
      <p:sp>
        <p:nvSpPr>
          <p:cNvPr id="5" name="Slide Number Placeholder 4">
            <a:extLst>
              <a:ext uri="{FF2B5EF4-FFF2-40B4-BE49-F238E27FC236}">
                <a16:creationId xmlns:a16="http://schemas.microsoft.com/office/drawing/2014/main" id="{AEBCDDED-E0E6-4000-AEC7-35A9FA5B0B5A}"/>
              </a:ext>
            </a:extLst>
          </p:cNvPr>
          <p:cNvSpPr>
            <a:spLocks noGrp="1"/>
          </p:cNvSpPr>
          <p:nvPr>
            <p:ph type="sldNum" sz="quarter" idx="12"/>
          </p:nvPr>
        </p:nvSpPr>
        <p:spPr/>
        <p:txBody>
          <a:bodyPr/>
          <a:lstStyle/>
          <a:p>
            <a:pPr>
              <a:defRPr/>
            </a:pPr>
            <a:fld id="{6F49B432-AE81-4A26-98EE-5C4E4F4D88F8}" type="slidenum">
              <a:rPr lang="en-US" smtClean="0"/>
              <a:pPr>
                <a:defRPr/>
              </a:pPr>
              <a:t>18</a:t>
            </a:fld>
            <a:endParaRPr lang="en-US" dirty="0"/>
          </a:p>
        </p:txBody>
      </p:sp>
      <p:sp>
        <p:nvSpPr>
          <p:cNvPr id="7" name="TextBox 6">
            <a:extLst>
              <a:ext uri="{FF2B5EF4-FFF2-40B4-BE49-F238E27FC236}">
                <a16:creationId xmlns:a16="http://schemas.microsoft.com/office/drawing/2014/main" id="{BCEE4932-EFE1-4A91-90F6-73B2A82BD66D}"/>
              </a:ext>
            </a:extLst>
          </p:cNvPr>
          <p:cNvSpPr txBox="1"/>
          <p:nvPr/>
        </p:nvSpPr>
        <p:spPr>
          <a:xfrm>
            <a:off x="424681" y="1212334"/>
            <a:ext cx="8579593" cy="369332"/>
          </a:xfrm>
          <a:prstGeom prst="rect">
            <a:avLst/>
          </a:prstGeom>
          <a:noFill/>
        </p:spPr>
        <p:txBody>
          <a:bodyPr wrap="none" rtlCol="0">
            <a:spAutoFit/>
          </a:bodyPr>
          <a:lstStyle/>
          <a:p>
            <a:r>
              <a:rPr lang="en-US" sz="1800" dirty="0"/>
              <a:t>The impact of cold weather on health is predictable and mostly preventable. </a:t>
            </a:r>
          </a:p>
        </p:txBody>
      </p:sp>
      <p:graphicFrame>
        <p:nvGraphicFramePr>
          <p:cNvPr id="9" name="Table 8">
            <a:extLst>
              <a:ext uri="{FF2B5EF4-FFF2-40B4-BE49-F238E27FC236}">
                <a16:creationId xmlns:a16="http://schemas.microsoft.com/office/drawing/2014/main" id="{8BE79EFF-07EA-4B63-8149-6A190C950AF1}"/>
              </a:ext>
            </a:extLst>
          </p:cNvPr>
          <p:cNvGraphicFramePr>
            <a:graphicFrameLocks noGrp="1"/>
          </p:cNvGraphicFramePr>
          <p:nvPr>
            <p:extLst>
              <p:ext uri="{D42A27DB-BD31-4B8C-83A1-F6EECF244321}">
                <p14:modId xmlns:p14="http://schemas.microsoft.com/office/powerpoint/2010/main" val="1817178241"/>
              </p:ext>
            </p:extLst>
          </p:nvPr>
        </p:nvGraphicFramePr>
        <p:xfrm>
          <a:off x="445001" y="1809115"/>
          <a:ext cx="8067039" cy="3977640"/>
        </p:xfrm>
        <a:graphic>
          <a:graphicData uri="http://schemas.openxmlformats.org/drawingml/2006/table">
            <a:tbl>
              <a:tblPr firstRow="1" bandRow="1">
                <a:tableStyleId>{93296810-A885-4BE3-A3E7-6D5BEEA58F35}</a:tableStyleId>
              </a:tblPr>
              <a:tblGrid>
                <a:gridCol w="2689013">
                  <a:extLst>
                    <a:ext uri="{9D8B030D-6E8A-4147-A177-3AD203B41FA5}">
                      <a16:colId xmlns:a16="http://schemas.microsoft.com/office/drawing/2014/main" val="1141702585"/>
                    </a:ext>
                  </a:extLst>
                </a:gridCol>
                <a:gridCol w="2689013">
                  <a:extLst>
                    <a:ext uri="{9D8B030D-6E8A-4147-A177-3AD203B41FA5}">
                      <a16:colId xmlns:a16="http://schemas.microsoft.com/office/drawing/2014/main" val="2360809557"/>
                    </a:ext>
                  </a:extLst>
                </a:gridCol>
                <a:gridCol w="2689013">
                  <a:extLst>
                    <a:ext uri="{9D8B030D-6E8A-4147-A177-3AD203B41FA5}">
                      <a16:colId xmlns:a16="http://schemas.microsoft.com/office/drawing/2014/main" val="63245886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kern="1200" dirty="0">
                          <a:solidFill>
                            <a:schemeClr val="bg1"/>
                          </a:solidFill>
                          <a:latin typeface="Trebuchet MS" pitchFamily="34" charset="0"/>
                        </a:rPr>
                        <a:t>Direct effects</a:t>
                      </a:r>
                      <a:r>
                        <a:rPr lang="en-US" b="0" baseline="-25000" dirty="0"/>
                        <a:t>1</a:t>
                      </a:r>
                      <a:endParaRPr lang="en-US" b="0" kern="1200" dirty="0">
                        <a:solidFill>
                          <a:schemeClr val="bg1"/>
                        </a:solidFill>
                        <a:latin typeface="Trebuchet MS" pitchFamily="34" charset="0"/>
                      </a:endParaRPr>
                    </a:p>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Indirect effects</a:t>
                      </a:r>
                      <a:r>
                        <a:rPr lang="en-US" b="0" baseline="-25000" dirty="0"/>
                        <a:t>1</a:t>
                      </a:r>
                      <a:endParaRPr lang="en-US" sz="1800" b="0" dirty="0"/>
                    </a:p>
                    <a:p>
                      <a:endParaRPr lang="en-US" b="0" dirty="0"/>
                    </a:p>
                  </a:txBody>
                  <a:tcPr/>
                </a:tc>
                <a:tc>
                  <a:txBody>
                    <a:bodyPr/>
                    <a:lstStyle/>
                    <a:p>
                      <a:r>
                        <a:rPr lang="en-US" b="0" dirty="0"/>
                        <a:t>Costs</a:t>
                      </a:r>
                    </a:p>
                  </a:txBody>
                  <a:tcPr/>
                </a:tc>
                <a:extLst>
                  <a:ext uri="{0D108BD9-81ED-4DB2-BD59-A6C34878D82A}">
                    <a16:rowId xmlns:a16="http://schemas.microsoft.com/office/drawing/2014/main" val="2043480097"/>
                  </a:ext>
                </a:extLst>
              </a:tr>
              <a:tr h="370840">
                <a:tc>
                  <a:txBody>
                    <a:bodyPr/>
                    <a:lstStyle/>
                    <a:p>
                      <a:pPr>
                        <a:spcBef>
                          <a:spcPts val="600"/>
                        </a:spcBef>
                        <a:spcAft>
                          <a:spcPts val="600"/>
                        </a:spcAft>
                        <a:buFont typeface="Arial" panose="020B0604020202020204" pitchFamily="34" charset="0"/>
                        <a:buChar char="•"/>
                      </a:pPr>
                      <a:r>
                        <a:rPr lang="en-US" b="0" kern="1200" dirty="0">
                          <a:solidFill>
                            <a:schemeClr val="tx1"/>
                          </a:solidFill>
                          <a:latin typeface="Trebuchet MS" pitchFamily="34" charset="0"/>
                        </a:rPr>
                        <a:t> Heart attacks and other cardiovascular diseases</a:t>
                      </a:r>
                    </a:p>
                    <a:p>
                      <a:pPr>
                        <a:spcBef>
                          <a:spcPts val="600"/>
                        </a:spcBef>
                        <a:spcAft>
                          <a:spcPts val="600"/>
                        </a:spcAft>
                        <a:buFont typeface="Arial" panose="020B0604020202020204" pitchFamily="34" charset="0"/>
                        <a:buChar char="•"/>
                      </a:pPr>
                      <a:r>
                        <a:rPr lang="en-US" b="0" kern="1200" dirty="0">
                          <a:solidFill>
                            <a:schemeClr val="tx1"/>
                          </a:solidFill>
                          <a:latin typeface="Trebuchet MS" pitchFamily="34" charset="0"/>
                        </a:rPr>
                        <a:t> Stroke</a:t>
                      </a:r>
                    </a:p>
                    <a:p>
                      <a:pPr>
                        <a:spcBef>
                          <a:spcPts val="600"/>
                        </a:spcBef>
                        <a:spcAft>
                          <a:spcPts val="600"/>
                        </a:spcAft>
                        <a:buFont typeface="Arial" panose="020B0604020202020204" pitchFamily="34" charset="0"/>
                        <a:buChar char="•"/>
                      </a:pPr>
                      <a:r>
                        <a:rPr lang="en-US" b="0" kern="1200" dirty="0">
                          <a:solidFill>
                            <a:schemeClr val="tx1"/>
                          </a:solidFill>
                          <a:latin typeface="Trebuchet MS" pitchFamily="34" charset="0"/>
                        </a:rPr>
                        <a:t> Respiratory disease</a:t>
                      </a:r>
                    </a:p>
                    <a:p>
                      <a:pPr>
                        <a:spcBef>
                          <a:spcPts val="600"/>
                        </a:spcBef>
                        <a:spcAft>
                          <a:spcPts val="600"/>
                        </a:spcAft>
                        <a:buFont typeface="Arial" panose="020B0604020202020204" pitchFamily="34" charset="0"/>
                        <a:buChar char="•"/>
                      </a:pPr>
                      <a:r>
                        <a:rPr lang="en-US" b="0" kern="1200" dirty="0">
                          <a:solidFill>
                            <a:schemeClr val="tx1"/>
                          </a:solidFill>
                          <a:latin typeface="Trebuchet MS" pitchFamily="34" charset="0"/>
                        </a:rPr>
                        <a:t> Falls and injuries</a:t>
                      </a:r>
                    </a:p>
                    <a:p>
                      <a:pPr>
                        <a:spcBef>
                          <a:spcPts val="600"/>
                        </a:spcBef>
                        <a:spcAft>
                          <a:spcPts val="600"/>
                        </a:spcAft>
                        <a:buFont typeface="Arial" panose="020B0604020202020204" pitchFamily="34" charset="0"/>
                        <a:buChar char="•"/>
                      </a:pPr>
                      <a:r>
                        <a:rPr lang="en-US" b="0" kern="1200" dirty="0">
                          <a:solidFill>
                            <a:schemeClr val="tx1"/>
                          </a:solidFill>
                          <a:latin typeface="Trebuchet MS" pitchFamily="34" charset="0"/>
                        </a:rPr>
                        <a:t> Hypothermia</a:t>
                      </a:r>
                    </a:p>
                    <a:p>
                      <a:endParaRPr lang="en-US" b="0" dirty="0"/>
                    </a:p>
                  </a:txBody>
                  <a:tcPr/>
                </a:tc>
                <a:tc>
                  <a:txBody>
                    <a:bodyPr/>
                    <a:lstStyle/>
                    <a:p>
                      <a:pPr marL="285750" indent="-285750">
                        <a:spcBef>
                          <a:spcPts val="600"/>
                        </a:spcBef>
                        <a:spcAft>
                          <a:spcPts val="600"/>
                        </a:spcAft>
                        <a:buFont typeface="Arial" panose="020B0604020202020204" pitchFamily="34" charset="0"/>
                        <a:buChar char="•"/>
                      </a:pPr>
                      <a:r>
                        <a:rPr lang="en-US" sz="1800" b="0" dirty="0"/>
                        <a:t>Mental health conditions e.g. depression</a:t>
                      </a:r>
                    </a:p>
                    <a:p>
                      <a:pPr marL="285750" indent="-285750">
                        <a:spcBef>
                          <a:spcPts val="600"/>
                        </a:spcBef>
                        <a:spcAft>
                          <a:spcPts val="600"/>
                        </a:spcAft>
                        <a:buFont typeface="Arial" panose="020B0604020202020204" pitchFamily="34" charset="0"/>
                        <a:buChar char="•"/>
                      </a:pPr>
                      <a:r>
                        <a:rPr lang="en-US" sz="1800" b="0" dirty="0"/>
                        <a:t>Carbon monoxide poisoning from poorly maintained or poorly ventilated boilers, cooking and heating appliances and heating </a:t>
                      </a:r>
                    </a:p>
                    <a:p>
                      <a:endParaRPr lang="en-US" b="0" dirty="0"/>
                    </a:p>
                  </a:txBody>
                  <a:tcPr/>
                </a:tc>
                <a:tc>
                  <a:txBody>
                    <a:bodyPr/>
                    <a:lstStyle/>
                    <a:p>
                      <a:pPr marL="285750" indent="-285750">
                        <a:spcBef>
                          <a:spcPts val="600"/>
                        </a:spcBef>
                        <a:spcAft>
                          <a:spcPts val="600"/>
                        </a:spcAft>
                        <a:buFont typeface="Arial" panose="020B0604020202020204" pitchFamily="34" charset="0"/>
                        <a:buChar char="•"/>
                      </a:pPr>
                      <a:r>
                        <a:rPr lang="en-US" b="0" dirty="0"/>
                        <a:t>Cold homes cost the UK NHS £850m per year - £6bn to fix - 7 year payback</a:t>
                      </a:r>
                      <a:r>
                        <a:rPr lang="en-US" b="0" baseline="-25000" dirty="0"/>
                        <a:t>2</a:t>
                      </a:r>
                    </a:p>
                    <a:p>
                      <a:pPr marL="285750" indent="-285750">
                        <a:spcBef>
                          <a:spcPts val="600"/>
                        </a:spcBef>
                        <a:spcAft>
                          <a:spcPts val="600"/>
                        </a:spcAft>
                        <a:buFont typeface="Arial" panose="020B0604020202020204" pitchFamily="34" charset="0"/>
                        <a:buChar char="•"/>
                      </a:pPr>
                      <a:r>
                        <a:rPr lang="en-US" b="0" dirty="0"/>
                        <a:t>$12,500 per case of a cold related hospital stay in US</a:t>
                      </a:r>
                      <a:r>
                        <a:rPr lang="en-US" b="0" baseline="-25000" dirty="0"/>
                        <a:t>3</a:t>
                      </a:r>
                    </a:p>
                  </a:txBody>
                  <a:tcPr/>
                </a:tc>
                <a:extLst>
                  <a:ext uri="{0D108BD9-81ED-4DB2-BD59-A6C34878D82A}">
                    <a16:rowId xmlns:a16="http://schemas.microsoft.com/office/drawing/2014/main" val="426849000"/>
                  </a:ext>
                </a:extLst>
              </a:tr>
            </a:tbl>
          </a:graphicData>
        </a:graphic>
      </p:graphicFrame>
      <p:sp>
        <p:nvSpPr>
          <p:cNvPr id="10" name="TextBox 9">
            <a:extLst>
              <a:ext uri="{FF2B5EF4-FFF2-40B4-BE49-F238E27FC236}">
                <a16:creationId xmlns:a16="http://schemas.microsoft.com/office/drawing/2014/main" id="{927EC8AB-41EA-4F2B-AD5E-E96989A6EE7A}"/>
              </a:ext>
            </a:extLst>
          </p:cNvPr>
          <p:cNvSpPr txBox="1"/>
          <p:nvPr/>
        </p:nvSpPr>
        <p:spPr>
          <a:xfrm>
            <a:off x="568960" y="6356350"/>
            <a:ext cx="2940228" cy="246221"/>
          </a:xfrm>
          <a:prstGeom prst="rect">
            <a:avLst/>
          </a:prstGeom>
          <a:noFill/>
        </p:spPr>
        <p:txBody>
          <a:bodyPr wrap="none" rtlCol="0">
            <a:spAutoFit/>
          </a:bodyPr>
          <a:lstStyle/>
          <a:p>
            <a:r>
              <a:rPr lang="en-US" sz="1000" dirty="0"/>
              <a:t>1. PHE. 2017 2. BRE 2010 3. Merril et al 2008</a:t>
            </a:r>
          </a:p>
        </p:txBody>
      </p:sp>
    </p:spTree>
    <p:extLst>
      <p:ext uri="{BB962C8B-B14F-4D97-AF65-F5344CB8AC3E}">
        <p14:creationId xmlns:p14="http://schemas.microsoft.com/office/powerpoint/2010/main" val="88095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6841DB-CA2C-4F72-AF7F-A73FA650987B}"/>
              </a:ext>
            </a:extLst>
          </p:cNvPr>
          <p:cNvSpPr>
            <a:spLocks noGrp="1"/>
          </p:cNvSpPr>
          <p:nvPr>
            <p:ph type="sldNum" sz="quarter" idx="12"/>
          </p:nvPr>
        </p:nvSpPr>
        <p:spPr/>
        <p:txBody>
          <a:bodyPr/>
          <a:lstStyle/>
          <a:p>
            <a:pPr>
              <a:defRPr/>
            </a:pPr>
            <a:fld id="{6F49B432-AE81-4A26-98EE-5C4E4F4D88F8}" type="slidenum">
              <a:rPr lang="en-US" smtClean="0"/>
              <a:pPr>
                <a:defRPr/>
              </a:pPr>
              <a:t>1</a:t>
            </a:fld>
            <a:endParaRPr lang="en-US" dirty="0"/>
          </a:p>
        </p:txBody>
      </p:sp>
      <p:sp>
        <p:nvSpPr>
          <p:cNvPr id="20" name="Rectangle 19">
            <a:extLst>
              <a:ext uri="{FF2B5EF4-FFF2-40B4-BE49-F238E27FC236}">
                <a16:creationId xmlns:a16="http://schemas.microsoft.com/office/drawing/2014/main" id="{BF26704A-0D85-4FD9-80FE-8EC183635377}"/>
              </a:ext>
            </a:extLst>
          </p:cNvPr>
          <p:cNvSpPr/>
          <p:nvPr/>
        </p:nvSpPr>
        <p:spPr>
          <a:xfrm>
            <a:off x="664283" y="367357"/>
            <a:ext cx="8220999" cy="461665"/>
          </a:xfrm>
          <a:prstGeom prst="rect">
            <a:avLst/>
          </a:prstGeom>
        </p:spPr>
        <p:txBody>
          <a:bodyPr wrap="square">
            <a:spAutoFit/>
          </a:bodyPr>
          <a:lstStyle/>
          <a:p>
            <a:r>
              <a:rPr lang="en-GB" sz="2400" dirty="0">
                <a:solidFill>
                  <a:srgbClr val="00589A"/>
                </a:solidFill>
              </a:rPr>
              <a:t>Objective of the Assessment </a:t>
            </a:r>
          </a:p>
        </p:txBody>
      </p:sp>
      <p:sp>
        <p:nvSpPr>
          <p:cNvPr id="2" name="Rectangle 1">
            <a:extLst>
              <a:ext uri="{FF2B5EF4-FFF2-40B4-BE49-F238E27FC236}">
                <a16:creationId xmlns:a16="http://schemas.microsoft.com/office/drawing/2014/main" id="{955D65B6-85F2-4AE6-9ACB-A9AEB08284EA}"/>
              </a:ext>
            </a:extLst>
          </p:cNvPr>
          <p:cNvSpPr/>
          <p:nvPr/>
        </p:nvSpPr>
        <p:spPr>
          <a:xfrm>
            <a:off x="664283" y="1158989"/>
            <a:ext cx="7952178" cy="5632311"/>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sz="2000" dirty="0"/>
              <a:t>The overall objective of the activity is: </a:t>
            </a:r>
            <a:r>
              <a:rPr lang="en-US" sz="2000" i="1" dirty="0"/>
              <a:t>to estimate the economic, social, and financial costs of under-heating in buildings in Georgia. </a:t>
            </a:r>
          </a:p>
          <a:p>
            <a:pPr marL="285750" indent="-285750">
              <a:spcAft>
                <a:spcPts val="0"/>
              </a:spcAft>
              <a:buFont typeface="Arial" panose="020B0604020202020204" pitchFamily="34" charset="0"/>
              <a:buChar char="•"/>
            </a:pPr>
            <a:endParaRPr lang="en-US" sz="2000" dirty="0"/>
          </a:p>
          <a:p>
            <a:pPr marL="285750" indent="-285750">
              <a:spcAft>
                <a:spcPts val="0"/>
              </a:spcAft>
              <a:buFont typeface="Arial" panose="020B0604020202020204" pitchFamily="34" charset="0"/>
              <a:buChar char="•"/>
            </a:pPr>
            <a:r>
              <a:rPr lang="en-US" sz="2000" dirty="0"/>
              <a:t>The assessment includes: </a:t>
            </a:r>
          </a:p>
          <a:p>
            <a:pPr marL="285750" indent="-285750">
              <a:spcAft>
                <a:spcPts val="0"/>
              </a:spcAft>
              <a:buFont typeface="Arial" panose="020B0604020202020204" pitchFamily="34" charset="0"/>
              <a:buChar char="•"/>
            </a:pPr>
            <a:endParaRPr lang="en-US" sz="2000" dirty="0"/>
          </a:p>
          <a:p>
            <a:pPr marL="742950" lvl="1" indent="-285750" algn="just">
              <a:spcAft>
                <a:spcPts val="0"/>
              </a:spcAft>
              <a:buFont typeface="Arial" panose="020B0604020202020204" pitchFamily="34" charset="0"/>
              <a:buChar char="•"/>
            </a:pPr>
            <a:r>
              <a:rPr lang="en-US" sz="2000" dirty="0"/>
              <a:t>direct and indirect immediate and long-term negative effects on health, education, economic and social activity of the population;</a:t>
            </a:r>
          </a:p>
          <a:p>
            <a:pPr marL="285750" indent="-285750" algn="just">
              <a:spcAft>
                <a:spcPts val="0"/>
              </a:spcAft>
              <a:buFont typeface="Arial" panose="020B0604020202020204" pitchFamily="34" charset="0"/>
              <a:buChar char="•"/>
            </a:pPr>
            <a:endParaRPr lang="en-US" sz="2000" dirty="0"/>
          </a:p>
          <a:p>
            <a:pPr marL="742950" lvl="1" indent="-285750" algn="just">
              <a:spcAft>
                <a:spcPts val="0"/>
              </a:spcAft>
              <a:buFont typeface="Arial" panose="020B0604020202020204" pitchFamily="34" charset="0"/>
              <a:buChar char="•"/>
            </a:pPr>
            <a:r>
              <a:rPr lang="en-US" sz="2000" dirty="0"/>
              <a:t>the economic costs of underheating public, commercial, and residential buildings; and </a:t>
            </a:r>
          </a:p>
          <a:p>
            <a:pPr marL="285750" indent="-285750" algn="just">
              <a:spcAft>
                <a:spcPts val="0"/>
              </a:spcAft>
              <a:buFont typeface="Arial" panose="020B0604020202020204" pitchFamily="34" charset="0"/>
              <a:buChar char="•"/>
            </a:pPr>
            <a:endParaRPr lang="en-US" sz="2000" dirty="0"/>
          </a:p>
          <a:p>
            <a:pPr marL="742950" lvl="1" indent="-285750" algn="just">
              <a:spcAft>
                <a:spcPts val="0"/>
              </a:spcAft>
              <a:buFont typeface="Arial" panose="020B0604020202020204" pitchFamily="34" charset="0"/>
              <a:buChar char="•"/>
            </a:pPr>
            <a:r>
              <a:rPr lang="en-US" sz="2000" dirty="0"/>
              <a:t>an analysis of the health-related costs stemming from energy inefficient buildings and poor indoor environment conditions beyond temperature such as air quality, notably smog from heating/lack of ventilation and mold from condensation in cold walls.</a:t>
            </a:r>
          </a:p>
        </p:txBody>
      </p:sp>
    </p:spTree>
    <p:extLst>
      <p:ext uri="{BB962C8B-B14F-4D97-AF65-F5344CB8AC3E}">
        <p14:creationId xmlns:p14="http://schemas.microsoft.com/office/powerpoint/2010/main" val="340512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6841DB-CA2C-4F72-AF7F-A73FA650987B}"/>
              </a:ext>
            </a:extLst>
          </p:cNvPr>
          <p:cNvSpPr>
            <a:spLocks noGrp="1"/>
          </p:cNvSpPr>
          <p:nvPr>
            <p:ph type="sldNum" sz="quarter" idx="12"/>
          </p:nvPr>
        </p:nvSpPr>
        <p:spPr/>
        <p:txBody>
          <a:bodyPr/>
          <a:lstStyle/>
          <a:p>
            <a:pPr>
              <a:defRPr/>
            </a:pPr>
            <a:fld id="{6F49B432-AE81-4A26-98EE-5C4E4F4D88F8}" type="slidenum">
              <a:rPr lang="en-US" smtClean="0"/>
              <a:pPr>
                <a:defRPr/>
              </a:pPr>
              <a:t>19</a:t>
            </a:fld>
            <a:endParaRPr lang="en-US" dirty="0"/>
          </a:p>
        </p:txBody>
      </p:sp>
      <p:pic>
        <p:nvPicPr>
          <p:cNvPr id="16" name="Picture 15">
            <a:extLst>
              <a:ext uri="{FF2B5EF4-FFF2-40B4-BE49-F238E27FC236}">
                <a16:creationId xmlns:a16="http://schemas.microsoft.com/office/drawing/2014/main" id="{A1B3845C-7051-4D73-A46D-B7F9D98BBBA5}"/>
              </a:ext>
            </a:extLst>
          </p:cNvPr>
          <p:cNvPicPr>
            <a:picLocks noChangeAspect="1"/>
          </p:cNvPicPr>
          <p:nvPr/>
        </p:nvPicPr>
        <p:blipFill>
          <a:blip r:embed="rId3"/>
          <a:stretch>
            <a:fillRect/>
          </a:stretch>
        </p:blipFill>
        <p:spPr>
          <a:xfrm>
            <a:off x="341009" y="350253"/>
            <a:ext cx="8461981" cy="6157494"/>
          </a:xfrm>
          <a:prstGeom prst="rect">
            <a:avLst/>
          </a:prstGeom>
        </p:spPr>
      </p:pic>
      <p:cxnSp>
        <p:nvCxnSpPr>
          <p:cNvPr id="7" name="Straight Connector 6">
            <a:extLst>
              <a:ext uri="{FF2B5EF4-FFF2-40B4-BE49-F238E27FC236}">
                <a16:creationId xmlns:a16="http://schemas.microsoft.com/office/drawing/2014/main" id="{D7A814D3-916F-4B13-AE99-810199B5C07A}"/>
              </a:ext>
            </a:extLst>
          </p:cNvPr>
          <p:cNvCxnSpPr>
            <a:cxnSpLocks/>
          </p:cNvCxnSpPr>
          <p:nvPr/>
        </p:nvCxnSpPr>
        <p:spPr bwMode="auto">
          <a:xfrm flipH="1">
            <a:off x="1178560" y="2783840"/>
            <a:ext cx="3241040" cy="0"/>
          </a:xfrm>
          <a:prstGeom prst="line">
            <a:avLst/>
          </a:prstGeom>
          <a:noFill/>
          <a:ln w="28575" cap="flat" cmpd="sng" algn="ctr">
            <a:solidFill>
              <a:srgbClr val="FF0000"/>
            </a:solidFill>
            <a:prstDash val="sysDash"/>
            <a:round/>
            <a:headEnd type="none" w="med" len="med"/>
            <a:tailEnd type="none" w="med" len="med"/>
          </a:ln>
          <a:effectLst/>
        </p:spPr>
      </p:cxnSp>
      <p:sp>
        <p:nvSpPr>
          <p:cNvPr id="10" name="Rectangle 9">
            <a:extLst>
              <a:ext uri="{FF2B5EF4-FFF2-40B4-BE49-F238E27FC236}">
                <a16:creationId xmlns:a16="http://schemas.microsoft.com/office/drawing/2014/main" id="{59CFBFD4-FEEE-43B6-937F-080B88EFD717}"/>
              </a:ext>
            </a:extLst>
          </p:cNvPr>
          <p:cNvSpPr/>
          <p:nvPr/>
        </p:nvSpPr>
        <p:spPr bwMode="auto">
          <a:xfrm>
            <a:off x="4348480" y="2745740"/>
            <a:ext cx="152400" cy="121919"/>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71755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16D640-8E7C-44D1-B4ED-39776FF43326}"/>
              </a:ext>
            </a:extLst>
          </p:cNvPr>
          <p:cNvPicPr>
            <a:picLocks noChangeAspect="1"/>
          </p:cNvPicPr>
          <p:nvPr/>
        </p:nvPicPr>
        <p:blipFill>
          <a:blip r:embed="rId2">
            <a:clrChange>
              <a:clrFrom>
                <a:srgbClr val="EAF2F3"/>
              </a:clrFrom>
              <a:clrTo>
                <a:srgbClr val="EAF2F3">
                  <a:alpha val="0"/>
                </a:srgbClr>
              </a:clrTo>
            </a:clrChange>
          </a:blip>
          <a:stretch>
            <a:fillRect/>
          </a:stretch>
        </p:blipFill>
        <p:spPr>
          <a:xfrm>
            <a:off x="183703" y="339969"/>
            <a:ext cx="8690666" cy="6152663"/>
          </a:xfrm>
          <a:prstGeom prst="rect">
            <a:avLst/>
          </a:prstGeom>
        </p:spPr>
      </p:pic>
    </p:spTree>
    <p:extLst>
      <p:ext uri="{BB962C8B-B14F-4D97-AF65-F5344CB8AC3E}">
        <p14:creationId xmlns:p14="http://schemas.microsoft.com/office/powerpoint/2010/main" val="316903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C87D5B-1C34-4E4E-BEE0-C716B06883A4}"/>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4E50E706-4605-4B36-8412-C6F8AEBB1480}"/>
              </a:ext>
            </a:extLst>
          </p:cNvPr>
          <p:cNvSpPr>
            <a:spLocks noGrp="1"/>
          </p:cNvSpPr>
          <p:nvPr>
            <p:ph type="sldNum" sz="quarter" idx="12"/>
          </p:nvPr>
        </p:nvSpPr>
        <p:spPr/>
        <p:txBody>
          <a:bodyPr/>
          <a:lstStyle/>
          <a:p>
            <a:fld id="{3D6ED0D0-37EB-4742-88B4-43189E8644A2}" type="slidenum">
              <a:rPr lang="en-GB" smtClean="0"/>
              <a:t>21</a:t>
            </a:fld>
            <a:endParaRPr lang="en-GB" dirty="0"/>
          </a:p>
        </p:txBody>
      </p:sp>
      <p:sp>
        <p:nvSpPr>
          <p:cNvPr id="5" name="TextBox 4">
            <a:extLst>
              <a:ext uri="{FF2B5EF4-FFF2-40B4-BE49-F238E27FC236}">
                <a16:creationId xmlns:a16="http://schemas.microsoft.com/office/drawing/2014/main" id="{85379C9C-280C-48DB-8FD6-4E46033CD6CD}"/>
              </a:ext>
            </a:extLst>
          </p:cNvPr>
          <p:cNvSpPr txBox="1"/>
          <p:nvPr/>
        </p:nvSpPr>
        <p:spPr>
          <a:xfrm>
            <a:off x="2192993" y="1809602"/>
            <a:ext cx="1794933" cy="584775"/>
          </a:xfrm>
          <a:prstGeom prst="rect">
            <a:avLst/>
          </a:prstGeom>
          <a:noFill/>
          <a:ln w="31750">
            <a:noFill/>
          </a:ln>
        </p:spPr>
        <p:txBody>
          <a:bodyPr wrap="square" rtlCol="0">
            <a:spAutoFit/>
          </a:bodyPr>
          <a:lstStyle/>
          <a:p>
            <a:pPr algn="ctr"/>
            <a:r>
              <a:rPr lang="en-US" dirty="0"/>
              <a:t>Household characteristics</a:t>
            </a:r>
          </a:p>
        </p:txBody>
      </p:sp>
      <p:sp>
        <p:nvSpPr>
          <p:cNvPr id="6" name="TextBox 5">
            <a:extLst>
              <a:ext uri="{FF2B5EF4-FFF2-40B4-BE49-F238E27FC236}">
                <a16:creationId xmlns:a16="http://schemas.microsoft.com/office/drawing/2014/main" id="{341DFF42-142E-4282-BE6C-1573622866C1}"/>
              </a:ext>
            </a:extLst>
          </p:cNvPr>
          <p:cNvSpPr txBox="1"/>
          <p:nvPr/>
        </p:nvSpPr>
        <p:spPr>
          <a:xfrm>
            <a:off x="4157261" y="1966580"/>
            <a:ext cx="1794933" cy="338554"/>
          </a:xfrm>
          <a:prstGeom prst="rect">
            <a:avLst/>
          </a:prstGeom>
          <a:noFill/>
          <a:ln w="31750">
            <a:solidFill>
              <a:srgbClr val="C00000"/>
            </a:solidFill>
          </a:ln>
        </p:spPr>
        <p:txBody>
          <a:bodyPr wrap="square" rtlCol="0">
            <a:spAutoFit/>
          </a:bodyPr>
          <a:lstStyle/>
          <a:p>
            <a:pPr algn="ctr"/>
            <a:r>
              <a:rPr lang="en-US" dirty="0"/>
              <a:t>Indoor temp</a:t>
            </a:r>
          </a:p>
        </p:txBody>
      </p:sp>
      <p:cxnSp>
        <p:nvCxnSpPr>
          <p:cNvPr id="8" name="Straight Arrow Connector 7">
            <a:extLst>
              <a:ext uri="{FF2B5EF4-FFF2-40B4-BE49-F238E27FC236}">
                <a16:creationId xmlns:a16="http://schemas.microsoft.com/office/drawing/2014/main" id="{22E681DA-BEB0-4192-8B71-C37758ACAB6C}"/>
              </a:ext>
            </a:extLst>
          </p:cNvPr>
          <p:cNvCxnSpPr>
            <a:cxnSpLocks/>
            <a:stCxn id="10" idx="3"/>
            <a:endCxn id="6" idx="1"/>
          </p:cNvCxnSpPr>
          <p:nvPr/>
        </p:nvCxnSpPr>
        <p:spPr bwMode="auto">
          <a:xfrm>
            <a:off x="2104622" y="2135857"/>
            <a:ext cx="2052639" cy="0"/>
          </a:xfrm>
          <a:prstGeom prst="straightConnector1">
            <a:avLst/>
          </a:prstGeom>
          <a:noFill/>
          <a:ln w="28575" cap="flat" cmpd="sng" algn="ctr">
            <a:solidFill>
              <a:srgbClr val="C00000"/>
            </a:solidFill>
            <a:prstDash val="solid"/>
            <a:round/>
            <a:headEnd type="none" w="med" len="med"/>
            <a:tailEnd type="triangle"/>
          </a:ln>
          <a:effectLst/>
        </p:spPr>
      </p:cxnSp>
      <p:sp>
        <p:nvSpPr>
          <p:cNvPr id="10" name="TextBox 9">
            <a:extLst>
              <a:ext uri="{FF2B5EF4-FFF2-40B4-BE49-F238E27FC236}">
                <a16:creationId xmlns:a16="http://schemas.microsoft.com/office/drawing/2014/main" id="{0A81C65F-66D5-41C0-9DB3-92D904B4F3CC}"/>
              </a:ext>
            </a:extLst>
          </p:cNvPr>
          <p:cNvSpPr txBox="1"/>
          <p:nvPr/>
        </p:nvSpPr>
        <p:spPr>
          <a:xfrm>
            <a:off x="309689" y="1966580"/>
            <a:ext cx="1794933" cy="338554"/>
          </a:xfrm>
          <a:prstGeom prst="rect">
            <a:avLst/>
          </a:prstGeom>
          <a:noFill/>
          <a:ln w="31750">
            <a:solidFill>
              <a:srgbClr val="C00000"/>
            </a:solidFill>
          </a:ln>
        </p:spPr>
        <p:txBody>
          <a:bodyPr wrap="square" rtlCol="0">
            <a:spAutoFit/>
          </a:bodyPr>
          <a:lstStyle/>
          <a:p>
            <a:pPr algn="ctr"/>
            <a:r>
              <a:rPr lang="en-US" dirty="0"/>
              <a:t>Outdoor temp</a:t>
            </a:r>
          </a:p>
        </p:txBody>
      </p:sp>
      <p:cxnSp>
        <p:nvCxnSpPr>
          <p:cNvPr id="13" name="Straight Arrow Connector 12">
            <a:extLst>
              <a:ext uri="{FF2B5EF4-FFF2-40B4-BE49-F238E27FC236}">
                <a16:creationId xmlns:a16="http://schemas.microsoft.com/office/drawing/2014/main" id="{2C5D5515-D4C7-4177-BFD5-1F2C6AF79DBD}"/>
              </a:ext>
            </a:extLst>
          </p:cNvPr>
          <p:cNvCxnSpPr>
            <a:cxnSpLocks/>
          </p:cNvCxnSpPr>
          <p:nvPr/>
        </p:nvCxnSpPr>
        <p:spPr bwMode="auto">
          <a:xfrm flipV="1">
            <a:off x="5837366" y="724217"/>
            <a:ext cx="0" cy="1134592"/>
          </a:xfrm>
          <a:prstGeom prst="straightConnector1">
            <a:avLst/>
          </a:prstGeom>
          <a:noFill/>
          <a:ln w="28575" cap="flat" cmpd="sng" algn="ctr">
            <a:solidFill>
              <a:srgbClr val="C00000"/>
            </a:solidFill>
            <a:prstDash val="solid"/>
            <a:round/>
            <a:headEnd type="none" w="med" len="med"/>
            <a:tailEnd type="triangle"/>
          </a:ln>
          <a:effectLst/>
        </p:spPr>
      </p:cxnSp>
      <p:sp>
        <p:nvSpPr>
          <p:cNvPr id="17" name="TextBox 16">
            <a:extLst>
              <a:ext uri="{FF2B5EF4-FFF2-40B4-BE49-F238E27FC236}">
                <a16:creationId xmlns:a16="http://schemas.microsoft.com/office/drawing/2014/main" id="{2B36395F-7B92-48B0-909F-DBCEA412B739}"/>
              </a:ext>
            </a:extLst>
          </p:cNvPr>
          <p:cNvSpPr txBox="1"/>
          <p:nvPr/>
        </p:nvSpPr>
        <p:spPr>
          <a:xfrm>
            <a:off x="4245632" y="981288"/>
            <a:ext cx="1794933" cy="584775"/>
          </a:xfrm>
          <a:prstGeom prst="rect">
            <a:avLst/>
          </a:prstGeom>
          <a:noFill/>
          <a:ln w="31750">
            <a:noFill/>
          </a:ln>
        </p:spPr>
        <p:txBody>
          <a:bodyPr wrap="square" rtlCol="0">
            <a:spAutoFit/>
          </a:bodyPr>
          <a:lstStyle/>
          <a:p>
            <a:pPr algn="ctr"/>
            <a:r>
              <a:rPr lang="en-US" dirty="0"/>
              <a:t>More energy efficient</a:t>
            </a:r>
          </a:p>
        </p:txBody>
      </p:sp>
      <p:sp>
        <p:nvSpPr>
          <p:cNvPr id="18" name="TextBox 17">
            <a:extLst>
              <a:ext uri="{FF2B5EF4-FFF2-40B4-BE49-F238E27FC236}">
                <a16:creationId xmlns:a16="http://schemas.microsoft.com/office/drawing/2014/main" id="{9B9D2864-0B5A-4189-8844-7D0460819A36}"/>
              </a:ext>
            </a:extLst>
          </p:cNvPr>
          <p:cNvSpPr txBox="1"/>
          <p:nvPr/>
        </p:nvSpPr>
        <p:spPr>
          <a:xfrm>
            <a:off x="4245632" y="2633392"/>
            <a:ext cx="1794933" cy="584775"/>
          </a:xfrm>
          <a:prstGeom prst="rect">
            <a:avLst/>
          </a:prstGeom>
          <a:noFill/>
          <a:ln w="31750">
            <a:noFill/>
          </a:ln>
        </p:spPr>
        <p:txBody>
          <a:bodyPr wrap="square" rtlCol="0">
            <a:spAutoFit/>
          </a:bodyPr>
          <a:lstStyle/>
          <a:p>
            <a:pPr algn="ctr"/>
            <a:r>
              <a:rPr lang="en-US" dirty="0"/>
              <a:t>Less energy efficient</a:t>
            </a:r>
          </a:p>
        </p:txBody>
      </p:sp>
      <p:cxnSp>
        <p:nvCxnSpPr>
          <p:cNvPr id="19" name="Straight Arrow Connector 18">
            <a:extLst>
              <a:ext uri="{FF2B5EF4-FFF2-40B4-BE49-F238E27FC236}">
                <a16:creationId xmlns:a16="http://schemas.microsoft.com/office/drawing/2014/main" id="{03385F92-30F8-4DC8-8EEA-DA08C72257AB}"/>
              </a:ext>
            </a:extLst>
          </p:cNvPr>
          <p:cNvCxnSpPr>
            <a:cxnSpLocks/>
          </p:cNvCxnSpPr>
          <p:nvPr/>
        </p:nvCxnSpPr>
        <p:spPr bwMode="auto">
          <a:xfrm>
            <a:off x="5849007" y="2394377"/>
            <a:ext cx="0" cy="1196399"/>
          </a:xfrm>
          <a:prstGeom prst="straightConnector1">
            <a:avLst/>
          </a:prstGeom>
          <a:noFill/>
          <a:ln w="28575" cap="flat" cmpd="sng" algn="ctr">
            <a:solidFill>
              <a:srgbClr val="C00000"/>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86EE0224-35A8-4354-915E-515CD9D648AF}"/>
              </a:ext>
            </a:extLst>
          </p:cNvPr>
          <p:cNvCxnSpPr>
            <a:cxnSpLocks/>
            <a:stCxn id="6" idx="3"/>
            <a:endCxn id="31" idx="1"/>
          </p:cNvCxnSpPr>
          <p:nvPr/>
        </p:nvCxnSpPr>
        <p:spPr bwMode="auto">
          <a:xfrm>
            <a:off x="5952194" y="2135857"/>
            <a:ext cx="1018595" cy="0"/>
          </a:xfrm>
          <a:prstGeom prst="straightConnector1">
            <a:avLst/>
          </a:prstGeom>
          <a:noFill/>
          <a:ln w="28575" cap="flat" cmpd="sng" algn="ctr">
            <a:solidFill>
              <a:srgbClr val="C00000"/>
            </a:solidFill>
            <a:prstDash val="solid"/>
            <a:round/>
            <a:headEnd type="none" w="med" len="med"/>
            <a:tailEnd type="triangle"/>
          </a:ln>
          <a:effectLst/>
        </p:spPr>
      </p:cxnSp>
      <p:sp>
        <p:nvSpPr>
          <p:cNvPr id="31" name="TextBox 30">
            <a:extLst>
              <a:ext uri="{FF2B5EF4-FFF2-40B4-BE49-F238E27FC236}">
                <a16:creationId xmlns:a16="http://schemas.microsoft.com/office/drawing/2014/main" id="{327F8824-23E5-4915-8546-622401396A88}"/>
              </a:ext>
            </a:extLst>
          </p:cNvPr>
          <p:cNvSpPr txBox="1"/>
          <p:nvPr/>
        </p:nvSpPr>
        <p:spPr>
          <a:xfrm>
            <a:off x="6970789" y="1966580"/>
            <a:ext cx="1794933" cy="338554"/>
          </a:xfrm>
          <a:prstGeom prst="rect">
            <a:avLst/>
          </a:prstGeom>
          <a:noFill/>
          <a:ln w="31750">
            <a:solidFill>
              <a:srgbClr val="C00000"/>
            </a:solidFill>
          </a:ln>
        </p:spPr>
        <p:txBody>
          <a:bodyPr wrap="square" rtlCol="0">
            <a:spAutoFit/>
          </a:bodyPr>
          <a:lstStyle/>
          <a:p>
            <a:pPr algn="ctr"/>
            <a:r>
              <a:rPr lang="en-US" dirty="0"/>
              <a:t>Health outcome</a:t>
            </a:r>
          </a:p>
        </p:txBody>
      </p:sp>
      <p:cxnSp>
        <p:nvCxnSpPr>
          <p:cNvPr id="33" name="Straight Arrow Connector 32">
            <a:extLst>
              <a:ext uri="{FF2B5EF4-FFF2-40B4-BE49-F238E27FC236}">
                <a16:creationId xmlns:a16="http://schemas.microsoft.com/office/drawing/2014/main" id="{F395FF38-1844-4585-9FD2-4215C28A14DB}"/>
              </a:ext>
            </a:extLst>
          </p:cNvPr>
          <p:cNvCxnSpPr>
            <a:cxnSpLocks/>
          </p:cNvCxnSpPr>
          <p:nvPr/>
        </p:nvCxnSpPr>
        <p:spPr bwMode="auto">
          <a:xfrm flipV="1">
            <a:off x="7158167" y="724217"/>
            <a:ext cx="0" cy="1134592"/>
          </a:xfrm>
          <a:prstGeom prst="straightConnector1">
            <a:avLst/>
          </a:prstGeom>
          <a:noFill/>
          <a:ln w="28575" cap="flat" cmpd="sng" algn="ctr">
            <a:solidFill>
              <a:srgbClr val="C00000"/>
            </a:solidFill>
            <a:prstDash val="solid"/>
            <a:round/>
            <a:headEnd type="none" w="med" len="med"/>
            <a:tailEnd type="triangle"/>
          </a:ln>
          <a:effectLst/>
        </p:spPr>
      </p:cxnSp>
      <p:sp>
        <p:nvSpPr>
          <p:cNvPr id="34" name="TextBox 33">
            <a:extLst>
              <a:ext uri="{FF2B5EF4-FFF2-40B4-BE49-F238E27FC236}">
                <a16:creationId xmlns:a16="http://schemas.microsoft.com/office/drawing/2014/main" id="{ADEFD898-EADC-4FE9-9A85-4AB6C9AD4BCD}"/>
              </a:ext>
            </a:extLst>
          </p:cNvPr>
          <p:cNvSpPr txBox="1"/>
          <p:nvPr/>
        </p:nvSpPr>
        <p:spPr>
          <a:xfrm>
            <a:off x="7152874" y="1211167"/>
            <a:ext cx="1663522" cy="584775"/>
          </a:xfrm>
          <a:prstGeom prst="rect">
            <a:avLst/>
          </a:prstGeom>
          <a:noFill/>
          <a:ln w="31750">
            <a:noFill/>
          </a:ln>
        </p:spPr>
        <p:txBody>
          <a:bodyPr wrap="square" rtlCol="0">
            <a:spAutoFit/>
          </a:bodyPr>
          <a:lstStyle/>
          <a:p>
            <a:pPr algn="ctr"/>
            <a:r>
              <a:rPr lang="en-US" dirty="0"/>
              <a:t>Reducing cold impacts</a:t>
            </a:r>
          </a:p>
        </p:txBody>
      </p:sp>
      <p:sp>
        <p:nvSpPr>
          <p:cNvPr id="35" name="TextBox 34">
            <a:extLst>
              <a:ext uri="{FF2B5EF4-FFF2-40B4-BE49-F238E27FC236}">
                <a16:creationId xmlns:a16="http://schemas.microsoft.com/office/drawing/2014/main" id="{490A610E-4647-4658-9B2D-722D3A73663B}"/>
              </a:ext>
            </a:extLst>
          </p:cNvPr>
          <p:cNvSpPr txBox="1"/>
          <p:nvPr/>
        </p:nvSpPr>
        <p:spPr>
          <a:xfrm>
            <a:off x="7241954" y="2621911"/>
            <a:ext cx="1574442" cy="584775"/>
          </a:xfrm>
          <a:prstGeom prst="rect">
            <a:avLst/>
          </a:prstGeom>
          <a:noFill/>
          <a:ln w="31750">
            <a:noFill/>
          </a:ln>
        </p:spPr>
        <p:txBody>
          <a:bodyPr wrap="square" rtlCol="0">
            <a:spAutoFit/>
          </a:bodyPr>
          <a:lstStyle/>
          <a:p>
            <a:pPr algn="ctr"/>
            <a:r>
              <a:rPr lang="en-US" dirty="0"/>
              <a:t>Increasing cold impacts</a:t>
            </a:r>
          </a:p>
        </p:txBody>
      </p:sp>
      <p:cxnSp>
        <p:nvCxnSpPr>
          <p:cNvPr id="36" name="Straight Arrow Connector 35">
            <a:extLst>
              <a:ext uri="{FF2B5EF4-FFF2-40B4-BE49-F238E27FC236}">
                <a16:creationId xmlns:a16="http://schemas.microsoft.com/office/drawing/2014/main" id="{5C6D85B0-B04C-46BE-86EF-758944D8791B}"/>
              </a:ext>
            </a:extLst>
          </p:cNvPr>
          <p:cNvCxnSpPr>
            <a:cxnSpLocks/>
          </p:cNvCxnSpPr>
          <p:nvPr/>
        </p:nvCxnSpPr>
        <p:spPr bwMode="auto">
          <a:xfrm>
            <a:off x="7152874" y="2425747"/>
            <a:ext cx="0" cy="1196399"/>
          </a:xfrm>
          <a:prstGeom prst="straightConnector1">
            <a:avLst/>
          </a:prstGeom>
          <a:noFill/>
          <a:ln w="28575" cap="flat" cmpd="sng" algn="ctr">
            <a:solidFill>
              <a:srgbClr val="C00000"/>
            </a:solidFill>
            <a:prstDash val="solid"/>
            <a:round/>
            <a:headEnd type="none" w="med" len="med"/>
            <a:tailEnd type="triangle"/>
          </a:ln>
          <a:effectLst/>
        </p:spPr>
      </p:cxnSp>
      <p:pic>
        <p:nvPicPr>
          <p:cNvPr id="37" name="Picture 36">
            <a:extLst>
              <a:ext uri="{FF2B5EF4-FFF2-40B4-BE49-F238E27FC236}">
                <a16:creationId xmlns:a16="http://schemas.microsoft.com/office/drawing/2014/main" id="{078C3B35-E8E8-4B7F-BB40-9E22C42A7779}"/>
              </a:ext>
            </a:extLst>
          </p:cNvPr>
          <p:cNvPicPr>
            <a:picLocks noChangeAspect="1"/>
          </p:cNvPicPr>
          <p:nvPr/>
        </p:nvPicPr>
        <p:blipFill rotWithShape="1">
          <a:blip r:embed="rId3">
            <a:clrChange>
              <a:clrFrom>
                <a:srgbClr val="FFFFFF"/>
              </a:clrFrom>
              <a:clrTo>
                <a:srgbClr val="FFFFFF">
                  <a:alpha val="0"/>
                </a:srgbClr>
              </a:clrTo>
            </a:clrChange>
          </a:blip>
          <a:srcRect r="8213"/>
          <a:stretch/>
        </p:blipFill>
        <p:spPr>
          <a:xfrm>
            <a:off x="1997170" y="3904885"/>
            <a:ext cx="4464321" cy="2268906"/>
          </a:xfrm>
          <a:prstGeom prst="rect">
            <a:avLst/>
          </a:prstGeom>
        </p:spPr>
      </p:pic>
    </p:spTree>
    <p:extLst>
      <p:ext uri="{BB962C8B-B14F-4D97-AF65-F5344CB8AC3E}">
        <p14:creationId xmlns:p14="http://schemas.microsoft.com/office/powerpoint/2010/main" val="167025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9A1484-4F0C-4ED7-BF11-53177DCB8844}"/>
              </a:ext>
            </a:extLst>
          </p:cNvPr>
          <p:cNvPicPr>
            <a:picLocks noChangeAspect="1"/>
          </p:cNvPicPr>
          <p:nvPr/>
        </p:nvPicPr>
        <p:blipFill>
          <a:blip r:embed="rId3"/>
          <a:stretch>
            <a:fillRect/>
          </a:stretch>
        </p:blipFill>
        <p:spPr>
          <a:xfrm>
            <a:off x="471977" y="857250"/>
            <a:ext cx="8200046" cy="5143500"/>
          </a:xfrm>
          <a:prstGeom prst="rect">
            <a:avLst/>
          </a:prstGeom>
        </p:spPr>
      </p:pic>
      <p:sp>
        <p:nvSpPr>
          <p:cNvPr id="3" name="TextBox 2">
            <a:extLst>
              <a:ext uri="{FF2B5EF4-FFF2-40B4-BE49-F238E27FC236}">
                <a16:creationId xmlns:a16="http://schemas.microsoft.com/office/drawing/2014/main" id="{12145D45-8041-431C-B0A7-E3DAC2FF7058}"/>
              </a:ext>
            </a:extLst>
          </p:cNvPr>
          <p:cNvSpPr txBox="1"/>
          <p:nvPr/>
        </p:nvSpPr>
        <p:spPr>
          <a:xfrm>
            <a:off x="899746" y="333572"/>
            <a:ext cx="7908693" cy="830997"/>
          </a:xfrm>
          <a:prstGeom prst="rect">
            <a:avLst/>
          </a:prstGeom>
          <a:solidFill>
            <a:schemeClr val="bg1">
              <a:alpha val="80000"/>
            </a:schemeClr>
          </a:solidFill>
        </p:spPr>
        <p:txBody>
          <a:bodyPr wrap="square" rtlCol="0">
            <a:spAutoFit/>
          </a:bodyPr>
          <a:lstStyle/>
          <a:p>
            <a:r>
              <a:rPr lang="en-GB" sz="2400" dirty="0">
                <a:solidFill>
                  <a:srgbClr val="00589A"/>
                </a:solidFill>
              </a:rPr>
              <a:t>Mortality Associated with a 1deg Decrease in Temperature </a:t>
            </a:r>
          </a:p>
        </p:txBody>
      </p:sp>
      <p:sp>
        <p:nvSpPr>
          <p:cNvPr id="4" name="Rectangle 3">
            <a:extLst>
              <a:ext uri="{FF2B5EF4-FFF2-40B4-BE49-F238E27FC236}">
                <a16:creationId xmlns:a16="http://schemas.microsoft.com/office/drawing/2014/main" id="{D5FABD61-48B8-44EF-BBA3-97C4DFD513C3}"/>
              </a:ext>
            </a:extLst>
          </p:cNvPr>
          <p:cNvSpPr/>
          <p:nvPr/>
        </p:nvSpPr>
        <p:spPr>
          <a:xfrm>
            <a:off x="2091690" y="2251710"/>
            <a:ext cx="354330" cy="35661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 name="Rectangle 4">
            <a:extLst>
              <a:ext uri="{FF2B5EF4-FFF2-40B4-BE49-F238E27FC236}">
                <a16:creationId xmlns:a16="http://schemas.microsoft.com/office/drawing/2014/main" id="{0F4998F6-52C3-45DB-A1FA-B8CC9E0C5AF0}"/>
              </a:ext>
            </a:extLst>
          </p:cNvPr>
          <p:cNvSpPr/>
          <p:nvPr/>
        </p:nvSpPr>
        <p:spPr>
          <a:xfrm>
            <a:off x="2045970" y="2663190"/>
            <a:ext cx="445770" cy="76581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TextBox 6">
            <a:extLst>
              <a:ext uri="{FF2B5EF4-FFF2-40B4-BE49-F238E27FC236}">
                <a16:creationId xmlns:a16="http://schemas.microsoft.com/office/drawing/2014/main" id="{16EA4FA4-FE45-49D5-B10E-8F90738D77C7}"/>
              </a:ext>
            </a:extLst>
          </p:cNvPr>
          <p:cNvSpPr txBox="1"/>
          <p:nvPr/>
        </p:nvSpPr>
        <p:spPr>
          <a:xfrm>
            <a:off x="53926" y="6532542"/>
            <a:ext cx="4875628" cy="246221"/>
          </a:xfrm>
          <a:prstGeom prst="rect">
            <a:avLst/>
          </a:prstGeom>
          <a:solidFill>
            <a:schemeClr val="bg1">
              <a:alpha val="80000"/>
            </a:schemeClr>
          </a:solidFill>
        </p:spPr>
        <p:txBody>
          <a:bodyPr wrap="square" rtlCol="0">
            <a:spAutoFit/>
          </a:bodyPr>
          <a:lstStyle/>
          <a:p>
            <a:r>
              <a:rPr lang="en-GB" sz="1000" i="1" dirty="0">
                <a:solidFill>
                  <a:schemeClr val="tx1">
                    <a:lumMod val="75000"/>
                    <a:lumOff val="25000"/>
                  </a:schemeClr>
                </a:solidFill>
              </a:rPr>
              <a:t>Source: </a:t>
            </a:r>
            <a:r>
              <a:rPr lang="en-GB" sz="1000" dirty="0">
                <a:solidFill>
                  <a:schemeClr val="tx1">
                    <a:lumMod val="75000"/>
                    <a:lumOff val="25000"/>
                  </a:schemeClr>
                </a:solidFill>
              </a:rPr>
              <a:t>Analitis </a:t>
            </a:r>
            <a:r>
              <a:rPr lang="en-GB" sz="1000" i="1" dirty="0">
                <a:solidFill>
                  <a:schemeClr val="tx1">
                    <a:lumMod val="75000"/>
                    <a:lumOff val="25000"/>
                  </a:schemeClr>
                </a:solidFill>
              </a:rPr>
              <a:t>et al</a:t>
            </a:r>
            <a:r>
              <a:rPr lang="en-GB" sz="1000" dirty="0">
                <a:solidFill>
                  <a:schemeClr val="tx1">
                    <a:lumMod val="75000"/>
                    <a:lumOff val="25000"/>
                  </a:schemeClr>
                </a:solidFill>
              </a:rPr>
              <a:t>, </a:t>
            </a:r>
            <a:r>
              <a:rPr lang="en-GB" sz="1000" i="1" dirty="0">
                <a:solidFill>
                  <a:schemeClr val="tx1">
                    <a:lumMod val="75000"/>
                    <a:lumOff val="25000"/>
                  </a:schemeClr>
                </a:solidFill>
              </a:rPr>
              <a:t>AJE</a:t>
            </a:r>
            <a:r>
              <a:rPr lang="en-GB" sz="1000" dirty="0">
                <a:solidFill>
                  <a:schemeClr val="tx1">
                    <a:lumMod val="75000"/>
                    <a:lumOff val="25000"/>
                  </a:schemeClr>
                </a:solidFill>
              </a:rPr>
              <a:t> 168(12)</a:t>
            </a:r>
          </a:p>
        </p:txBody>
      </p:sp>
    </p:spTree>
    <p:extLst>
      <p:ext uri="{BB962C8B-B14F-4D97-AF65-F5344CB8AC3E}">
        <p14:creationId xmlns:p14="http://schemas.microsoft.com/office/powerpoint/2010/main" val="184649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B4BD51-C7D7-44E1-AF3A-99F2C098C5F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480646"/>
            <a:ext cx="9121325" cy="5911404"/>
          </a:xfrm>
          <a:prstGeom prst="rect">
            <a:avLst/>
          </a:prstGeom>
        </p:spPr>
      </p:pic>
      <p:sp>
        <p:nvSpPr>
          <p:cNvPr id="3" name="TextBox 2">
            <a:extLst>
              <a:ext uri="{FF2B5EF4-FFF2-40B4-BE49-F238E27FC236}">
                <a16:creationId xmlns:a16="http://schemas.microsoft.com/office/drawing/2014/main" id="{9DCDED58-1A2E-4411-B7D1-96EF2331EE13}"/>
              </a:ext>
            </a:extLst>
          </p:cNvPr>
          <p:cNvSpPr txBox="1"/>
          <p:nvPr/>
        </p:nvSpPr>
        <p:spPr>
          <a:xfrm>
            <a:off x="68580" y="6547886"/>
            <a:ext cx="3246120" cy="246221"/>
          </a:xfrm>
          <a:prstGeom prst="rect">
            <a:avLst/>
          </a:prstGeom>
          <a:solidFill>
            <a:schemeClr val="bg1">
              <a:alpha val="80000"/>
            </a:schemeClr>
          </a:solidFill>
        </p:spPr>
        <p:txBody>
          <a:bodyPr wrap="square" rtlCol="0">
            <a:spAutoFit/>
          </a:bodyPr>
          <a:lstStyle/>
          <a:p>
            <a:r>
              <a:rPr lang="en-GB" sz="1000" i="1" dirty="0">
                <a:solidFill>
                  <a:schemeClr val="tx1">
                    <a:lumMod val="75000"/>
                    <a:lumOff val="25000"/>
                  </a:schemeClr>
                </a:solidFill>
              </a:rPr>
              <a:t>Source:</a:t>
            </a:r>
            <a:r>
              <a:rPr lang="en-GB" sz="1000" dirty="0">
                <a:solidFill>
                  <a:schemeClr val="tx1">
                    <a:lumMod val="75000"/>
                    <a:lumOff val="25000"/>
                  </a:schemeClr>
                </a:solidFill>
              </a:rPr>
              <a:t> Analitis </a:t>
            </a:r>
            <a:r>
              <a:rPr lang="en-GB" sz="1000" i="1" dirty="0">
                <a:solidFill>
                  <a:schemeClr val="tx1">
                    <a:lumMod val="75000"/>
                    <a:lumOff val="25000"/>
                  </a:schemeClr>
                </a:solidFill>
              </a:rPr>
              <a:t>et al</a:t>
            </a:r>
            <a:r>
              <a:rPr lang="en-GB" sz="1000" dirty="0">
                <a:solidFill>
                  <a:schemeClr val="tx1">
                    <a:lumMod val="75000"/>
                    <a:lumOff val="25000"/>
                  </a:schemeClr>
                </a:solidFill>
              </a:rPr>
              <a:t>, </a:t>
            </a:r>
            <a:r>
              <a:rPr lang="en-GB" sz="1000" i="1" dirty="0">
                <a:solidFill>
                  <a:schemeClr val="tx1">
                    <a:lumMod val="75000"/>
                    <a:lumOff val="25000"/>
                  </a:schemeClr>
                </a:solidFill>
              </a:rPr>
              <a:t>AJE</a:t>
            </a:r>
            <a:r>
              <a:rPr lang="en-GB" sz="1000" dirty="0">
                <a:solidFill>
                  <a:schemeClr val="tx1">
                    <a:lumMod val="75000"/>
                    <a:lumOff val="25000"/>
                  </a:schemeClr>
                </a:solidFill>
              </a:rPr>
              <a:t> 168(12)</a:t>
            </a:r>
          </a:p>
        </p:txBody>
      </p:sp>
      <p:sp>
        <p:nvSpPr>
          <p:cNvPr id="5" name="Freeform: Shape 4">
            <a:extLst>
              <a:ext uri="{FF2B5EF4-FFF2-40B4-BE49-F238E27FC236}">
                <a16:creationId xmlns:a16="http://schemas.microsoft.com/office/drawing/2014/main" id="{D699F05A-266E-4E44-9BCB-5B7730611734}"/>
              </a:ext>
            </a:extLst>
          </p:cNvPr>
          <p:cNvSpPr/>
          <p:nvPr/>
        </p:nvSpPr>
        <p:spPr>
          <a:xfrm>
            <a:off x="1349017" y="1849744"/>
            <a:ext cx="2114550" cy="996913"/>
          </a:xfrm>
          <a:custGeom>
            <a:avLst/>
            <a:gdLst>
              <a:gd name="connsiteX0" fmla="*/ 0 w 2209800"/>
              <a:gd name="connsiteY0" fmla="*/ 1313977 h 1329217"/>
              <a:gd name="connsiteX1" fmla="*/ 579120 w 2209800"/>
              <a:gd name="connsiteY1" fmla="*/ 1237777 h 1329217"/>
              <a:gd name="connsiteX2" fmla="*/ 868680 w 2209800"/>
              <a:gd name="connsiteY2" fmla="*/ 734857 h 1329217"/>
              <a:gd name="connsiteX3" fmla="*/ 1097280 w 2209800"/>
              <a:gd name="connsiteY3" fmla="*/ 3337 h 1329217"/>
              <a:gd name="connsiteX4" fmla="*/ 1280160 w 2209800"/>
              <a:gd name="connsiteY4" fmla="*/ 491017 h 1329217"/>
              <a:gd name="connsiteX5" fmla="*/ 1508760 w 2209800"/>
              <a:gd name="connsiteY5" fmla="*/ 1131097 h 1329217"/>
              <a:gd name="connsiteX6" fmla="*/ 2209800 w 2209800"/>
              <a:gd name="connsiteY6" fmla="*/ 1329217 h 132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00" h="1329217">
                <a:moveTo>
                  <a:pt x="0" y="1313977"/>
                </a:moveTo>
                <a:cubicBezTo>
                  <a:pt x="217170" y="1324137"/>
                  <a:pt x="434340" y="1334297"/>
                  <a:pt x="579120" y="1237777"/>
                </a:cubicBezTo>
                <a:cubicBezTo>
                  <a:pt x="723900" y="1141257"/>
                  <a:pt x="782320" y="940597"/>
                  <a:pt x="868680" y="734857"/>
                </a:cubicBezTo>
                <a:cubicBezTo>
                  <a:pt x="955040" y="529117"/>
                  <a:pt x="1028700" y="43977"/>
                  <a:pt x="1097280" y="3337"/>
                </a:cubicBezTo>
                <a:cubicBezTo>
                  <a:pt x="1165860" y="-37303"/>
                  <a:pt x="1211580" y="303057"/>
                  <a:pt x="1280160" y="491017"/>
                </a:cubicBezTo>
                <a:cubicBezTo>
                  <a:pt x="1348740" y="678977"/>
                  <a:pt x="1353820" y="991397"/>
                  <a:pt x="1508760" y="1131097"/>
                </a:cubicBezTo>
                <a:cubicBezTo>
                  <a:pt x="1663700" y="1270797"/>
                  <a:pt x="2209800" y="1329217"/>
                  <a:pt x="2209800" y="1329217"/>
                </a:cubicBezTo>
              </a:path>
            </a:pathLst>
          </a:custGeom>
          <a:no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 name="Freeform: Shape 5">
            <a:extLst>
              <a:ext uri="{FF2B5EF4-FFF2-40B4-BE49-F238E27FC236}">
                <a16:creationId xmlns:a16="http://schemas.microsoft.com/office/drawing/2014/main" id="{D227C608-0091-4089-97FA-AA9BD6A77C39}"/>
              </a:ext>
            </a:extLst>
          </p:cNvPr>
          <p:cNvSpPr/>
          <p:nvPr/>
        </p:nvSpPr>
        <p:spPr>
          <a:xfrm>
            <a:off x="1463317" y="1849744"/>
            <a:ext cx="2114550" cy="996913"/>
          </a:xfrm>
          <a:custGeom>
            <a:avLst/>
            <a:gdLst>
              <a:gd name="connsiteX0" fmla="*/ 0 w 2209800"/>
              <a:gd name="connsiteY0" fmla="*/ 1313977 h 1329217"/>
              <a:gd name="connsiteX1" fmla="*/ 579120 w 2209800"/>
              <a:gd name="connsiteY1" fmla="*/ 1237777 h 1329217"/>
              <a:gd name="connsiteX2" fmla="*/ 868680 w 2209800"/>
              <a:gd name="connsiteY2" fmla="*/ 734857 h 1329217"/>
              <a:gd name="connsiteX3" fmla="*/ 1097280 w 2209800"/>
              <a:gd name="connsiteY3" fmla="*/ 3337 h 1329217"/>
              <a:gd name="connsiteX4" fmla="*/ 1280160 w 2209800"/>
              <a:gd name="connsiteY4" fmla="*/ 491017 h 1329217"/>
              <a:gd name="connsiteX5" fmla="*/ 1508760 w 2209800"/>
              <a:gd name="connsiteY5" fmla="*/ 1131097 h 1329217"/>
              <a:gd name="connsiteX6" fmla="*/ 2209800 w 2209800"/>
              <a:gd name="connsiteY6" fmla="*/ 1329217 h 132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00" h="1329217">
                <a:moveTo>
                  <a:pt x="0" y="1313977"/>
                </a:moveTo>
                <a:cubicBezTo>
                  <a:pt x="217170" y="1324137"/>
                  <a:pt x="434340" y="1334297"/>
                  <a:pt x="579120" y="1237777"/>
                </a:cubicBezTo>
                <a:cubicBezTo>
                  <a:pt x="723900" y="1141257"/>
                  <a:pt x="782320" y="940597"/>
                  <a:pt x="868680" y="734857"/>
                </a:cubicBezTo>
                <a:cubicBezTo>
                  <a:pt x="955040" y="529117"/>
                  <a:pt x="1028700" y="43977"/>
                  <a:pt x="1097280" y="3337"/>
                </a:cubicBezTo>
                <a:cubicBezTo>
                  <a:pt x="1165860" y="-37303"/>
                  <a:pt x="1211580" y="303057"/>
                  <a:pt x="1280160" y="491017"/>
                </a:cubicBezTo>
                <a:cubicBezTo>
                  <a:pt x="1348740" y="678977"/>
                  <a:pt x="1353820" y="991397"/>
                  <a:pt x="1508760" y="1131097"/>
                </a:cubicBezTo>
                <a:cubicBezTo>
                  <a:pt x="1663700" y="1270797"/>
                  <a:pt x="2209800" y="1329217"/>
                  <a:pt x="2209800" y="1329217"/>
                </a:cubicBezTo>
              </a:path>
            </a:pathLst>
          </a:cu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cxnSp>
        <p:nvCxnSpPr>
          <p:cNvPr id="8" name="Straight Arrow Connector 7">
            <a:extLst>
              <a:ext uri="{FF2B5EF4-FFF2-40B4-BE49-F238E27FC236}">
                <a16:creationId xmlns:a16="http://schemas.microsoft.com/office/drawing/2014/main" id="{0D732DC8-3506-4FEB-BDB8-A91A805FC236}"/>
              </a:ext>
            </a:extLst>
          </p:cNvPr>
          <p:cNvCxnSpPr>
            <a:cxnSpLocks/>
          </p:cNvCxnSpPr>
          <p:nvPr/>
        </p:nvCxnSpPr>
        <p:spPr>
          <a:xfrm>
            <a:off x="2274848" y="1715086"/>
            <a:ext cx="308618"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90FD3D-C3BC-4028-B8DE-A546B890F7CC}"/>
              </a:ext>
            </a:extLst>
          </p:cNvPr>
          <p:cNvSpPr txBox="1"/>
          <p:nvPr/>
        </p:nvSpPr>
        <p:spPr>
          <a:xfrm>
            <a:off x="2009423" y="887143"/>
            <a:ext cx="1305278" cy="338554"/>
          </a:xfrm>
          <a:prstGeom prst="rect">
            <a:avLst/>
          </a:prstGeom>
          <a:solidFill>
            <a:schemeClr val="bg1"/>
          </a:solidFill>
        </p:spPr>
        <p:txBody>
          <a:bodyPr wrap="square" rtlCol="0">
            <a:spAutoFit/>
          </a:bodyPr>
          <a:lstStyle/>
          <a:p>
            <a:pPr algn="ctr"/>
            <a:r>
              <a:rPr lang="en-US" dirty="0"/>
              <a:t>All cause</a:t>
            </a:r>
          </a:p>
        </p:txBody>
      </p:sp>
      <p:sp>
        <p:nvSpPr>
          <p:cNvPr id="10" name="TextBox 9">
            <a:extLst>
              <a:ext uri="{FF2B5EF4-FFF2-40B4-BE49-F238E27FC236}">
                <a16:creationId xmlns:a16="http://schemas.microsoft.com/office/drawing/2014/main" id="{0C04276B-AF3D-4516-808C-4BB81DE1212B}"/>
              </a:ext>
            </a:extLst>
          </p:cNvPr>
          <p:cNvSpPr txBox="1"/>
          <p:nvPr/>
        </p:nvSpPr>
        <p:spPr>
          <a:xfrm>
            <a:off x="6169378" y="887143"/>
            <a:ext cx="1305278" cy="338554"/>
          </a:xfrm>
          <a:prstGeom prst="rect">
            <a:avLst/>
          </a:prstGeom>
          <a:solidFill>
            <a:schemeClr val="bg1"/>
          </a:solidFill>
        </p:spPr>
        <p:txBody>
          <a:bodyPr wrap="square" rtlCol="0">
            <a:spAutoFit/>
          </a:bodyPr>
          <a:lstStyle/>
          <a:p>
            <a:pPr algn="ctr"/>
            <a:r>
              <a:rPr lang="en-US" dirty="0"/>
              <a:t>CVD</a:t>
            </a:r>
          </a:p>
        </p:txBody>
      </p:sp>
      <p:sp>
        <p:nvSpPr>
          <p:cNvPr id="11" name="TextBox 10">
            <a:extLst>
              <a:ext uri="{FF2B5EF4-FFF2-40B4-BE49-F238E27FC236}">
                <a16:creationId xmlns:a16="http://schemas.microsoft.com/office/drawing/2014/main" id="{23C9CAED-5EAB-462D-953D-BEFBD5701552}"/>
              </a:ext>
            </a:extLst>
          </p:cNvPr>
          <p:cNvSpPr txBox="1"/>
          <p:nvPr/>
        </p:nvSpPr>
        <p:spPr>
          <a:xfrm>
            <a:off x="2009422" y="3651065"/>
            <a:ext cx="1305278" cy="338554"/>
          </a:xfrm>
          <a:prstGeom prst="rect">
            <a:avLst/>
          </a:prstGeom>
          <a:solidFill>
            <a:schemeClr val="bg1"/>
          </a:solidFill>
        </p:spPr>
        <p:txBody>
          <a:bodyPr wrap="square" rtlCol="0">
            <a:spAutoFit/>
          </a:bodyPr>
          <a:lstStyle/>
          <a:p>
            <a:pPr algn="ctr"/>
            <a:r>
              <a:rPr lang="en-US" dirty="0"/>
              <a:t>Respiratory</a:t>
            </a:r>
          </a:p>
        </p:txBody>
      </p:sp>
      <p:sp>
        <p:nvSpPr>
          <p:cNvPr id="12" name="TextBox 11">
            <a:extLst>
              <a:ext uri="{FF2B5EF4-FFF2-40B4-BE49-F238E27FC236}">
                <a16:creationId xmlns:a16="http://schemas.microsoft.com/office/drawing/2014/main" id="{1B2787AE-CA21-4645-ADBA-75A7F327B266}"/>
              </a:ext>
            </a:extLst>
          </p:cNvPr>
          <p:cNvSpPr txBox="1"/>
          <p:nvPr/>
        </p:nvSpPr>
        <p:spPr>
          <a:xfrm>
            <a:off x="5893505" y="3651065"/>
            <a:ext cx="1857023" cy="338554"/>
          </a:xfrm>
          <a:prstGeom prst="rect">
            <a:avLst/>
          </a:prstGeom>
          <a:solidFill>
            <a:schemeClr val="bg1"/>
          </a:solidFill>
        </p:spPr>
        <p:txBody>
          <a:bodyPr wrap="square" rtlCol="0">
            <a:spAutoFit/>
          </a:bodyPr>
          <a:lstStyle/>
          <a:p>
            <a:pPr algn="ctr"/>
            <a:r>
              <a:rPr lang="en-US" dirty="0"/>
              <a:t>Cerebrovascular</a:t>
            </a:r>
          </a:p>
        </p:txBody>
      </p:sp>
      <p:sp>
        <p:nvSpPr>
          <p:cNvPr id="13" name="TextBox 12">
            <a:extLst>
              <a:ext uri="{FF2B5EF4-FFF2-40B4-BE49-F238E27FC236}">
                <a16:creationId xmlns:a16="http://schemas.microsoft.com/office/drawing/2014/main" id="{4EE2C04E-CECA-436B-879E-67045A7F3A1C}"/>
              </a:ext>
            </a:extLst>
          </p:cNvPr>
          <p:cNvSpPr txBox="1"/>
          <p:nvPr/>
        </p:nvSpPr>
        <p:spPr>
          <a:xfrm>
            <a:off x="679509" y="263096"/>
            <a:ext cx="6375633" cy="461665"/>
          </a:xfrm>
          <a:prstGeom prst="rect">
            <a:avLst/>
          </a:prstGeom>
          <a:solidFill>
            <a:schemeClr val="bg1"/>
          </a:solidFill>
        </p:spPr>
        <p:txBody>
          <a:bodyPr wrap="square" rtlCol="0">
            <a:spAutoFit/>
          </a:bodyPr>
          <a:lstStyle/>
          <a:p>
            <a:r>
              <a:rPr lang="en-US" sz="2400" dirty="0">
                <a:solidFill>
                  <a:srgbClr val="00589A"/>
                </a:solidFill>
              </a:rPr>
              <a:t>Temperature Related Mortality Risk</a:t>
            </a:r>
          </a:p>
        </p:txBody>
      </p:sp>
    </p:spTree>
    <p:extLst>
      <p:ext uri="{BB962C8B-B14F-4D97-AF65-F5344CB8AC3E}">
        <p14:creationId xmlns:p14="http://schemas.microsoft.com/office/powerpoint/2010/main" val="382210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74C505-662F-4101-B97D-D408B18CBA76}"/>
              </a:ext>
            </a:extLst>
          </p:cNvPr>
          <p:cNvPicPr>
            <a:picLocks noChangeAspect="1"/>
          </p:cNvPicPr>
          <p:nvPr/>
        </p:nvPicPr>
        <p:blipFill>
          <a:blip r:embed="rId2"/>
          <a:stretch>
            <a:fillRect/>
          </a:stretch>
        </p:blipFill>
        <p:spPr>
          <a:xfrm>
            <a:off x="461394" y="1411248"/>
            <a:ext cx="8221211" cy="4400987"/>
          </a:xfrm>
          <a:prstGeom prst="rect">
            <a:avLst/>
          </a:prstGeom>
        </p:spPr>
      </p:pic>
      <p:sp>
        <p:nvSpPr>
          <p:cNvPr id="3" name="TextBox 2">
            <a:extLst>
              <a:ext uri="{FF2B5EF4-FFF2-40B4-BE49-F238E27FC236}">
                <a16:creationId xmlns:a16="http://schemas.microsoft.com/office/drawing/2014/main" id="{03A905C2-C1C8-4EE3-B963-63AAD20B65EB}"/>
              </a:ext>
            </a:extLst>
          </p:cNvPr>
          <p:cNvSpPr txBox="1"/>
          <p:nvPr/>
        </p:nvSpPr>
        <p:spPr>
          <a:xfrm>
            <a:off x="392184" y="6221409"/>
            <a:ext cx="7283741" cy="323165"/>
          </a:xfrm>
          <a:prstGeom prst="rect">
            <a:avLst/>
          </a:prstGeom>
          <a:solidFill>
            <a:schemeClr val="bg1">
              <a:alpha val="80000"/>
            </a:schemeClr>
          </a:solidFill>
        </p:spPr>
        <p:txBody>
          <a:bodyPr wrap="square" rtlCol="0">
            <a:spAutoFit/>
          </a:bodyPr>
          <a:lstStyle/>
          <a:p>
            <a:r>
              <a:rPr lang="en-GB" sz="1500" i="1" dirty="0">
                <a:solidFill>
                  <a:schemeClr val="tx1">
                    <a:lumMod val="75000"/>
                    <a:lumOff val="25000"/>
                  </a:schemeClr>
                </a:solidFill>
              </a:rPr>
              <a:t>Source: </a:t>
            </a:r>
            <a:r>
              <a:rPr lang="en-GB" sz="1500" dirty="0">
                <a:solidFill>
                  <a:schemeClr val="tx1">
                    <a:lumMod val="75000"/>
                    <a:lumOff val="25000"/>
                  </a:schemeClr>
                </a:solidFill>
              </a:rPr>
              <a:t>Gasparrini </a:t>
            </a:r>
            <a:r>
              <a:rPr lang="en-GB" sz="1500" i="1" dirty="0">
                <a:solidFill>
                  <a:schemeClr val="tx1">
                    <a:lumMod val="75000"/>
                    <a:lumOff val="25000"/>
                  </a:schemeClr>
                </a:solidFill>
              </a:rPr>
              <a:t>et al</a:t>
            </a:r>
            <a:r>
              <a:rPr lang="en-GB" sz="1500" dirty="0">
                <a:solidFill>
                  <a:schemeClr val="tx1">
                    <a:lumMod val="75000"/>
                    <a:lumOff val="25000"/>
                  </a:schemeClr>
                </a:solidFill>
              </a:rPr>
              <a:t>, </a:t>
            </a:r>
            <a:r>
              <a:rPr lang="en-GB" sz="1500" i="1" dirty="0">
                <a:solidFill>
                  <a:schemeClr val="tx1">
                    <a:lumMod val="75000"/>
                    <a:lumOff val="25000"/>
                  </a:schemeClr>
                </a:solidFill>
              </a:rPr>
              <a:t>Lancet</a:t>
            </a:r>
            <a:r>
              <a:rPr lang="en-GB" sz="1500" dirty="0">
                <a:solidFill>
                  <a:schemeClr val="tx1">
                    <a:lumMod val="75000"/>
                    <a:lumOff val="25000"/>
                  </a:schemeClr>
                </a:solidFill>
              </a:rPr>
              <a:t> 2015; 386: 360-75</a:t>
            </a:r>
          </a:p>
        </p:txBody>
      </p:sp>
      <p:sp>
        <p:nvSpPr>
          <p:cNvPr id="4" name="Rectangle 3">
            <a:extLst>
              <a:ext uri="{FF2B5EF4-FFF2-40B4-BE49-F238E27FC236}">
                <a16:creationId xmlns:a16="http://schemas.microsoft.com/office/drawing/2014/main" id="{D3C3DB73-8E93-4392-B019-3A74C6E0055D}"/>
              </a:ext>
            </a:extLst>
          </p:cNvPr>
          <p:cNvSpPr/>
          <p:nvPr/>
        </p:nvSpPr>
        <p:spPr>
          <a:xfrm>
            <a:off x="672283" y="348797"/>
            <a:ext cx="5196807" cy="461665"/>
          </a:xfrm>
          <a:prstGeom prst="rect">
            <a:avLst/>
          </a:prstGeom>
        </p:spPr>
        <p:txBody>
          <a:bodyPr wrap="none">
            <a:spAutoFit/>
          </a:bodyPr>
          <a:lstStyle/>
          <a:p>
            <a:r>
              <a:rPr lang="en-US" sz="2400" dirty="0">
                <a:solidFill>
                  <a:srgbClr val="00589A"/>
                </a:solidFill>
              </a:rPr>
              <a:t>Temperature related mortality risk</a:t>
            </a:r>
          </a:p>
        </p:txBody>
      </p:sp>
    </p:spTree>
    <p:extLst>
      <p:ext uri="{BB962C8B-B14F-4D97-AF65-F5344CB8AC3E}">
        <p14:creationId xmlns:p14="http://schemas.microsoft.com/office/powerpoint/2010/main" val="1265128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D8E40B-77EC-4370-B6B6-402E1158371C}"/>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E2451C4E-5164-420A-8AA6-3A45B29460AE}"/>
              </a:ext>
            </a:extLst>
          </p:cNvPr>
          <p:cNvSpPr>
            <a:spLocks noGrp="1"/>
          </p:cNvSpPr>
          <p:nvPr>
            <p:ph type="sldNum" sz="quarter" idx="12"/>
          </p:nvPr>
        </p:nvSpPr>
        <p:spPr/>
        <p:txBody>
          <a:bodyPr/>
          <a:lstStyle/>
          <a:p>
            <a:fld id="{3D6ED0D0-37EB-4742-88B4-43189E8644A2}" type="slidenum">
              <a:rPr lang="en-GB" smtClean="0"/>
              <a:t>25</a:t>
            </a:fld>
            <a:endParaRPr lang="en-GB" dirty="0"/>
          </a:p>
        </p:txBody>
      </p:sp>
      <p:pic>
        <p:nvPicPr>
          <p:cNvPr id="4" name="Picture 3">
            <a:extLst>
              <a:ext uri="{FF2B5EF4-FFF2-40B4-BE49-F238E27FC236}">
                <a16:creationId xmlns:a16="http://schemas.microsoft.com/office/drawing/2014/main" id="{D1C35F9C-8E33-44F6-B4EC-110687339F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851" y="1114186"/>
            <a:ext cx="7617203" cy="4974671"/>
          </a:xfrm>
          <a:prstGeom prst="rect">
            <a:avLst/>
          </a:prstGeom>
          <a:noFill/>
          <a:ln>
            <a:noFill/>
          </a:ln>
        </p:spPr>
      </p:pic>
      <p:sp>
        <p:nvSpPr>
          <p:cNvPr id="5" name="Rectangle 4">
            <a:extLst>
              <a:ext uri="{FF2B5EF4-FFF2-40B4-BE49-F238E27FC236}">
                <a16:creationId xmlns:a16="http://schemas.microsoft.com/office/drawing/2014/main" id="{1A337315-0876-4437-A10C-07AD73BE3548}"/>
              </a:ext>
            </a:extLst>
          </p:cNvPr>
          <p:cNvSpPr/>
          <p:nvPr/>
        </p:nvSpPr>
        <p:spPr>
          <a:xfrm>
            <a:off x="302151" y="362211"/>
            <a:ext cx="8539700" cy="459421"/>
          </a:xfrm>
          <a:prstGeom prst="rect">
            <a:avLst/>
          </a:prstGeom>
        </p:spPr>
        <p:txBody>
          <a:bodyPr wrap="square">
            <a:spAutoFit/>
          </a:bodyPr>
          <a:lstStyle/>
          <a:p>
            <a:pPr marL="0" marR="0">
              <a:lnSpc>
                <a:spcPct val="107000"/>
              </a:lnSpc>
              <a:tabLst>
                <a:tab pos="647065" algn="l"/>
              </a:tabLst>
            </a:pPr>
            <a:r>
              <a:rPr lang="en-GB" sz="2400" dirty="0">
                <a:solidFill>
                  <a:srgbClr val="00589A"/>
                </a:solidFill>
              </a:rPr>
              <a:t>Relationship Between Outdoor Temperature and Mortality</a:t>
            </a:r>
            <a:endParaRPr lang="en-US" sz="2400" dirty="0">
              <a:solidFill>
                <a:srgbClr val="00589A"/>
              </a:solidFill>
            </a:endParaRPr>
          </a:p>
        </p:txBody>
      </p:sp>
      <p:sp>
        <p:nvSpPr>
          <p:cNvPr id="6" name="Rectangle 5">
            <a:extLst>
              <a:ext uri="{FF2B5EF4-FFF2-40B4-BE49-F238E27FC236}">
                <a16:creationId xmlns:a16="http://schemas.microsoft.com/office/drawing/2014/main" id="{0AB7484C-9267-4975-A6AE-A1756E84259E}"/>
              </a:ext>
            </a:extLst>
          </p:cNvPr>
          <p:cNvSpPr/>
          <p:nvPr/>
        </p:nvSpPr>
        <p:spPr>
          <a:xfrm>
            <a:off x="583034" y="5853966"/>
            <a:ext cx="7436839" cy="830997"/>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Daily deaths in Georgia (blue dots) and maximum temperature (green dots) based on Tbilisi weather station, 2015 to 2018. Red line indicates the fitted values of the seasonal variation</a:t>
            </a:r>
            <a:endParaRPr lang="en-US" dirty="0"/>
          </a:p>
        </p:txBody>
      </p:sp>
    </p:spTree>
    <p:extLst>
      <p:ext uri="{BB962C8B-B14F-4D97-AF65-F5344CB8AC3E}">
        <p14:creationId xmlns:p14="http://schemas.microsoft.com/office/powerpoint/2010/main" val="206020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A6D770-8CCE-46E4-8864-998746D0CD03}"/>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1808538-93DE-4C93-AB68-67BA36CB0403}"/>
              </a:ext>
            </a:extLst>
          </p:cNvPr>
          <p:cNvSpPr>
            <a:spLocks noGrp="1"/>
          </p:cNvSpPr>
          <p:nvPr>
            <p:ph type="sldNum" sz="quarter" idx="12"/>
          </p:nvPr>
        </p:nvSpPr>
        <p:spPr/>
        <p:txBody>
          <a:bodyPr/>
          <a:lstStyle/>
          <a:p>
            <a:fld id="{3D6ED0D0-37EB-4742-88B4-43189E8644A2}" type="slidenum">
              <a:rPr lang="en-GB" smtClean="0"/>
              <a:t>26</a:t>
            </a:fld>
            <a:endParaRPr lang="en-GB" dirty="0"/>
          </a:p>
        </p:txBody>
      </p:sp>
      <p:pic>
        <p:nvPicPr>
          <p:cNvPr id="4" name="Picture 3">
            <a:extLst>
              <a:ext uri="{FF2B5EF4-FFF2-40B4-BE49-F238E27FC236}">
                <a16:creationId xmlns:a16="http://schemas.microsoft.com/office/drawing/2014/main" id="{9F6829BA-792B-44F1-97F5-D390E3C8E5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180" y="954247"/>
            <a:ext cx="6616817" cy="4305650"/>
          </a:xfrm>
          <a:prstGeom prst="rect">
            <a:avLst/>
          </a:prstGeom>
          <a:noFill/>
          <a:ln>
            <a:noFill/>
          </a:ln>
        </p:spPr>
      </p:pic>
      <p:sp>
        <p:nvSpPr>
          <p:cNvPr id="5" name="Rectangle 4">
            <a:extLst>
              <a:ext uri="{FF2B5EF4-FFF2-40B4-BE49-F238E27FC236}">
                <a16:creationId xmlns:a16="http://schemas.microsoft.com/office/drawing/2014/main" id="{68BCDE77-3550-4908-BF7E-F0F8922F6E7A}"/>
              </a:ext>
            </a:extLst>
          </p:cNvPr>
          <p:cNvSpPr/>
          <p:nvPr/>
        </p:nvSpPr>
        <p:spPr>
          <a:xfrm>
            <a:off x="1082180" y="5285067"/>
            <a:ext cx="7139031" cy="830997"/>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Regression-based estimate (blue line) and 95% confidence interval (grey shading) of the relative risk of all-cause mortality in relation to daily maximum temperature at lags 0 to 13 days based on the previous analysis</a:t>
            </a:r>
            <a:endParaRPr lang="en-US" dirty="0"/>
          </a:p>
        </p:txBody>
      </p:sp>
    </p:spTree>
    <p:extLst>
      <p:ext uri="{BB962C8B-B14F-4D97-AF65-F5344CB8AC3E}">
        <p14:creationId xmlns:p14="http://schemas.microsoft.com/office/powerpoint/2010/main" val="217581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043C-9C14-417D-B667-E9A531149575}"/>
              </a:ext>
            </a:extLst>
          </p:cNvPr>
          <p:cNvSpPr>
            <a:spLocks noGrp="1"/>
          </p:cNvSpPr>
          <p:nvPr>
            <p:ph type="title"/>
          </p:nvPr>
        </p:nvSpPr>
        <p:spPr>
          <a:xfrm>
            <a:off x="628650" y="603916"/>
            <a:ext cx="7534275" cy="994172"/>
          </a:xfrm>
        </p:spPr>
        <p:txBody>
          <a:bodyPr>
            <a:normAutofit/>
          </a:bodyPr>
          <a:lstStyle/>
          <a:p>
            <a:r>
              <a:rPr lang="en-US" sz="2400" b="1" kern="1200" cap="none" dirty="0">
                <a:solidFill>
                  <a:srgbClr val="00589A"/>
                </a:solidFill>
                <a:latin typeface="Trebuchet MS" pitchFamily="34" charset="0"/>
                <a:cs typeface="+mn-cs"/>
              </a:rPr>
              <a:t>Calculation of Value of Statistical Life (VSL) in Georgia in US$ 2017 </a:t>
            </a:r>
          </a:p>
        </p:txBody>
      </p:sp>
      <p:graphicFrame>
        <p:nvGraphicFramePr>
          <p:cNvPr id="5" name="Content Placeholder 4">
            <a:extLst>
              <a:ext uri="{FF2B5EF4-FFF2-40B4-BE49-F238E27FC236}">
                <a16:creationId xmlns:a16="http://schemas.microsoft.com/office/drawing/2014/main" id="{8B668B27-A1CE-42EF-B894-26FF2766FC88}"/>
              </a:ext>
            </a:extLst>
          </p:cNvPr>
          <p:cNvGraphicFramePr>
            <a:graphicFrameLocks noGrp="1"/>
          </p:cNvGraphicFramePr>
          <p:nvPr>
            <p:ph idx="1"/>
            <p:extLst>
              <p:ext uri="{D42A27DB-BD31-4B8C-83A1-F6EECF244321}">
                <p14:modId xmlns:p14="http://schemas.microsoft.com/office/powerpoint/2010/main" val="101774086"/>
              </p:ext>
            </p:extLst>
          </p:nvPr>
        </p:nvGraphicFramePr>
        <p:xfrm>
          <a:off x="317994" y="1951779"/>
          <a:ext cx="8674871" cy="3452902"/>
        </p:xfrm>
        <a:graphic>
          <a:graphicData uri="http://schemas.openxmlformats.org/drawingml/2006/table">
            <a:tbl>
              <a:tblPr/>
              <a:tblGrid>
                <a:gridCol w="1565397">
                  <a:extLst>
                    <a:ext uri="{9D8B030D-6E8A-4147-A177-3AD203B41FA5}">
                      <a16:colId xmlns:a16="http://schemas.microsoft.com/office/drawing/2014/main" val="864878260"/>
                    </a:ext>
                  </a:extLst>
                </a:gridCol>
                <a:gridCol w="919712">
                  <a:extLst>
                    <a:ext uri="{9D8B030D-6E8A-4147-A177-3AD203B41FA5}">
                      <a16:colId xmlns:a16="http://schemas.microsoft.com/office/drawing/2014/main" val="1896922021"/>
                    </a:ext>
                  </a:extLst>
                </a:gridCol>
                <a:gridCol w="977937">
                  <a:extLst>
                    <a:ext uri="{9D8B030D-6E8A-4147-A177-3AD203B41FA5}">
                      <a16:colId xmlns:a16="http://schemas.microsoft.com/office/drawing/2014/main" val="3099525725"/>
                    </a:ext>
                  </a:extLst>
                </a:gridCol>
                <a:gridCol w="989441">
                  <a:extLst>
                    <a:ext uri="{9D8B030D-6E8A-4147-A177-3AD203B41FA5}">
                      <a16:colId xmlns:a16="http://schemas.microsoft.com/office/drawing/2014/main" val="3335009758"/>
                    </a:ext>
                  </a:extLst>
                </a:gridCol>
                <a:gridCol w="1125334">
                  <a:extLst>
                    <a:ext uri="{9D8B030D-6E8A-4147-A177-3AD203B41FA5}">
                      <a16:colId xmlns:a16="http://schemas.microsoft.com/office/drawing/2014/main" val="2272133170"/>
                    </a:ext>
                  </a:extLst>
                </a:gridCol>
                <a:gridCol w="1409214">
                  <a:extLst>
                    <a:ext uri="{9D8B030D-6E8A-4147-A177-3AD203B41FA5}">
                      <a16:colId xmlns:a16="http://schemas.microsoft.com/office/drawing/2014/main" val="1968303164"/>
                    </a:ext>
                  </a:extLst>
                </a:gridCol>
                <a:gridCol w="829325">
                  <a:extLst>
                    <a:ext uri="{9D8B030D-6E8A-4147-A177-3AD203B41FA5}">
                      <a16:colId xmlns:a16="http://schemas.microsoft.com/office/drawing/2014/main" val="2783245811"/>
                    </a:ext>
                  </a:extLst>
                </a:gridCol>
                <a:gridCol w="858511">
                  <a:extLst>
                    <a:ext uri="{9D8B030D-6E8A-4147-A177-3AD203B41FA5}">
                      <a16:colId xmlns:a16="http://schemas.microsoft.com/office/drawing/2014/main" val="4232334794"/>
                    </a:ext>
                  </a:extLst>
                </a:gridCol>
              </a:tblGrid>
              <a:tr h="2192591">
                <a:tc>
                  <a:txBody>
                    <a:bodyPr/>
                    <a:lstStyle/>
                    <a:p>
                      <a:pPr algn="l" fontAlgn="b"/>
                      <a:r>
                        <a:rPr lang="en-US" sz="1600" b="0" i="0" u="none" strike="noStrike" dirty="0">
                          <a:solidFill>
                            <a:srgbClr val="000000"/>
                          </a:solidFill>
                          <a:effectLst/>
                          <a:latin typeface="Calibri" panose="020F0502020204030204" pitchFamily="34" charset="0"/>
                        </a:rPr>
                        <a:t>Using mean from study of OECD countries as the base, from OECD 'Meta-analysis of Value of Statistical Life estimates’ </a:t>
                      </a:r>
                      <a:r>
                        <a:rPr lang="en-US" sz="1000" b="0" i="0" u="none" strike="noStrike" dirty="0">
                          <a:solidFill>
                            <a:srgbClr val="000000"/>
                          </a:solidFill>
                          <a:effectLst/>
                          <a:latin typeface="Calibri" panose="020F0502020204030204" pitchFamily="34" charset="0"/>
                        </a:rPr>
                        <a:t>Following Narain and Sall (2016)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it-IT" sz="1600" b="0" i="0" u="none" strike="noStrike" dirty="0">
                          <a:solidFill>
                            <a:srgbClr val="000000"/>
                          </a:solidFill>
                          <a:effectLst/>
                          <a:latin typeface="Calibri" panose="020F0502020204030204" pitchFamily="34" charset="0"/>
                        </a:rPr>
                        <a:t>2011 VSL base (2011$ PPP)</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2011 PC GDP base (2011$ PPP)</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2011 PC GDP Georgia (2011 PPP$)</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Elasticity of VSL with respect to income (Y) (assumption)</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2017 VSL Georgia (2011 constant $, PPP adjusted) calculated</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Ratio VSL/Y</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2017 VSL Georgia (current US$)</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197681564"/>
                  </a:ext>
                </a:extLst>
              </a:tr>
              <a:tr h="274047">
                <a:tc>
                  <a:txBody>
                    <a:bodyPr/>
                    <a:lstStyle/>
                    <a:p>
                      <a:pPr algn="ctr" fontAlgn="b">
                        <a:lnSpc>
                          <a:spcPct val="200000"/>
                        </a:lnSpc>
                      </a:pPr>
                      <a:endParaRPr lang="en-US" sz="1600" b="0" i="0" u="none" strike="noStrike" dirty="0">
                        <a:solidFill>
                          <a:srgbClr val="000000"/>
                        </a:solidFill>
                        <a:effectLst/>
                        <a:latin typeface="Calibri" panose="020F0502020204030204" pitchFamily="34" charset="0"/>
                      </a:endParaRP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3,832,843</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36,839</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7,545.97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1.4</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686,905.1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71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286,404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703263705"/>
                  </a:ext>
                </a:extLst>
              </a:tr>
              <a:tr h="293427">
                <a:tc>
                  <a:txBody>
                    <a:bodyPr/>
                    <a:lstStyle/>
                    <a:p>
                      <a:pPr algn="ctr" fontAlgn="b">
                        <a:lnSpc>
                          <a:spcPct val="200000"/>
                        </a:lnSpc>
                      </a:pPr>
                      <a:endParaRPr lang="en-US" sz="1600" b="0" i="0" u="none" strike="noStrike" dirty="0">
                        <a:solidFill>
                          <a:srgbClr val="000000"/>
                        </a:solidFill>
                        <a:effectLst/>
                        <a:latin typeface="Calibri" panose="020F0502020204030204" pitchFamily="34" charset="0"/>
                      </a:endParaRP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3,832,843</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36,839</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7,545.97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1.5</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607,528.2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63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2060"/>
                          </a:solidFill>
                          <a:effectLst/>
                          <a:latin typeface="Calibri" panose="020F0502020204030204" pitchFamily="34" charset="0"/>
                        </a:rPr>
                        <a:t>253,308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597894"/>
                  </a:ext>
                </a:extLst>
              </a:tr>
              <a:tr h="463385">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3,832,843</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36,839</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7,545.97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1.6</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537,323.8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        55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fontAlgn="b">
                        <a:lnSpc>
                          <a:spcPct val="200000"/>
                        </a:lnSpc>
                      </a:pPr>
                      <a:r>
                        <a:rPr lang="en-US" sz="1600" b="0" i="0" u="none" strike="noStrike" dirty="0">
                          <a:solidFill>
                            <a:srgbClr val="000000"/>
                          </a:solidFill>
                          <a:effectLst/>
                          <a:latin typeface="Calibri" panose="020F0502020204030204" pitchFamily="34" charset="0"/>
                        </a:rPr>
                        <a:t>224,036 </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011362298"/>
                  </a:ext>
                </a:extLst>
              </a:tr>
            </a:tbl>
          </a:graphicData>
        </a:graphic>
      </p:graphicFrame>
      <p:sp>
        <p:nvSpPr>
          <p:cNvPr id="6" name="TextBox 5">
            <a:extLst>
              <a:ext uri="{FF2B5EF4-FFF2-40B4-BE49-F238E27FC236}">
                <a16:creationId xmlns:a16="http://schemas.microsoft.com/office/drawing/2014/main" id="{7E26BFAF-0730-4CBD-ACD6-6191D67A3640}"/>
              </a:ext>
            </a:extLst>
          </p:cNvPr>
          <p:cNvSpPr txBox="1"/>
          <p:nvPr/>
        </p:nvSpPr>
        <p:spPr>
          <a:xfrm>
            <a:off x="493586" y="5475606"/>
            <a:ext cx="7845740" cy="952248"/>
          </a:xfrm>
          <a:prstGeom prst="rect">
            <a:avLst/>
          </a:prstGeom>
          <a:noFill/>
        </p:spPr>
        <p:txBody>
          <a:bodyPr wrap="square" rtlCol="0">
            <a:spAutoFit/>
          </a:bodyPr>
          <a:lstStyle/>
          <a:p>
            <a:r>
              <a:rPr lang="en-US" sz="1200" dirty="0"/>
              <a:t>Source for economic data: World Bank, World Development Indicators</a:t>
            </a:r>
          </a:p>
          <a:p>
            <a:endParaRPr lang="en-US" sz="788" dirty="0"/>
          </a:p>
          <a:p>
            <a:r>
              <a:rPr lang="en-US" sz="1200" dirty="0"/>
              <a:t>We have selected $253,308.34 as the Value of Statistical Life that will be used to calculate the economic cost of mortality attributable to under-heating.  All estimates shown here pass the main robustness test, which is VSL/Y between 55-75. The value, $253,308.34, is chosen as the middle estimate.</a:t>
            </a:r>
          </a:p>
        </p:txBody>
      </p:sp>
    </p:spTree>
    <p:extLst>
      <p:ext uri="{BB962C8B-B14F-4D97-AF65-F5344CB8AC3E}">
        <p14:creationId xmlns:p14="http://schemas.microsoft.com/office/powerpoint/2010/main" val="129239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DD0E-0B2E-4D0F-8224-5943446EE2DE}"/>
              </a:ext>
            </a:extLst>
          </p:cNvPr>
          <p:cNvSpPr>
            <a:spLocks noGrp="1"/>
          </p:cNvSpPr>
          <p:nvPr>
            <p:ph type="title"/>
          </p:nvPr>
        </p:nvSpPr>
        <p:spPr/>
        <p:txBody>
          <a:bodyPr>
            <a:noAutofit/>
          </a:bodyPr>
          <a:lstStyle/>
          <a:p>
            <a:r>
              <a:rPr lang="en-US" sz="2400" b="1" kern="1200" cap="none" dirty="0">
                <a:solidFill>
                  <a:srgbClr val="00589A"/>
                </a:solidFill>
                <a:latin typeface="Trebuchet MS" pitchFamily="34" charset="0"/>
                <a:cs typeface="+mn-cs"/>
              </a:rPr>
              <a:t>Economic value of Mortality in Georgia attributable to Underheating - ~3.5% of GDP  </a:t>
            </a:r>
          </a:p>
        </p:txBody>
      </p:sp>
      <p:sp>
        <p:nvSpPr>
          <p:cNvPr id="6" name="TextBox 5">
            <a:extLst>
              <a:ext uri="{FF2B5EF4-FFF2-40B4-BE49-F238E27FC236}">
                <a16:creationId xmlns:a16="http://schemas.microsoft.com/office/drawing/2014/main" id="{6C0DD65E-11AE-4816-B545-A1D940C8656A}"/>
              </a:ext>
            </a:extLst>
          </p:cNvPr>
          <p:cNvSpPr txBox="1"/>
          <p:nvPr/>
        </p:nvSpPr>
        <p:spPr>
          <a:xfrm>
            <a:off x="708660" y="5290701"/>
            <a:ext cx="7806689" cy="1131079"/>
          </a:xfrm>
          <a:prstGeom prst="rect">
            <a:avLst/>
          </a:prstGeom>
          <a:noFill/>
        </p:spPr>
        <p:txBody>
          <a:bodyPr wrap="square" rtlCol="0">
            <a:spAutoFit/>
          </a:bodyPr>
          <a:lstStyle/>
          <a:p>
            <a:r>
              <a:rPr lang="en-US" sz="1200" dirty="0"/>
              <a:t>Based on mortality calculations in “Assessment of the potential impact of home energy efficiency improvements on winter indoor temperature and health, Georgia” by Shakoor Hajat and Paul Wilkinson.  London School of Hygiene &amp; Tropical Medicine, June 2019</a:t>
            </a:r>
          </a:p>
          <a:p>
            <a:endParaRPr lang="en-US" sz="750" dirty="0"/>
          </a:p>
          <a:p>
            <a:r>
              <a:rPr lang="en-US" sz="1200" dirty="0"/>
              <a:t>GDP numbers taken from World Bank, World Development Indicators  ($ 15,081,338,092 in 2017)</a:t>
            </a:r>
          </a:p>
          <a:p>
            <a:endParaRPr lang="en-US" sz="1200" dirty="0"/>
          </a:p>
        </p:txBody>
      </p:sp>
      <p:graphicFrame>
        <p:nvGraphicFramePr>
          <p:cNvPr id="8" name="Content Placeholder 6">
            <a:extLst>
              <a:ext uri="{FF2B5EF4-FFF2-40B4-BE49-F238E27FC236}">
                <a16:creationId xmlns:a16="http://schemas.microsoft.com/office/drawing/2014/main" id="{F06C43F9-46C3-46C3-B27B-07C58AFEED67}"/>
              </a:ext>
            </a:extLst>
          </p:cNvPr>
          <p:cNvGraphicFramePr>
            <a:graphicFrameLocks/>
          </p:cNvGraphicFramePr>
          <p:nvPr>
            <p:extLst>
              <p:ext uri="{D42A27DB-BD31-4B8C-83A1-F6EECF244321}">
                <p14:modId xmlns:p14="http://schemas.microsoft.com/office/powerpoint/2010/main" val="1700430339"/>
              </p:ext>
            </p:extLst>
          </p:nvPr>
        </p:nvGraphicFramePr>
        <p:xfrm>
          <a:off x="708660" y="1676400"/>
          <a:ext cx="7806689" cy="3209491"/>
        </p:xfrm>
        <a:graphic>
          <a:graphicData uri="http://schemas.openxmlformats.org/drawingml/2006/table">
            <a:tbl>
              <a:tblPr>
                <a:tableStyleId>{5C22544A-7EE6-4342-B048-85BDC9FD1C3A}</a:tableStyleId>
              </a:tblPr>
              <a:tblGrid>
                <a:gridCol w="1113881">
                  <a:extLst>
                    <a:ext uri="{9D8B030D-6E8A-4147-A177-3AD203B41FA5}">
                      <a16:colId xmlns:a16="http://schemas.microsoft.com/office/drawing/2014/main" val="3734142266"/>
                    </a:ext>
                  </a:extLst>
                </a:gridCol>
                <a:gridCol w="1323329">
                  <a:extLst>
                    <a:ext uri="{9D8B030D-6E8A-4147-A177-3AD203B41FA5}">
                      <a16:colId xmlns:a16="http://schemas.microsoft.com/office/drawing/2014/main" val="966671523"/>
                    </a:ext>
                  </a:extLst>
                </a:gridCol>
                <a:gridCol w="1485175">
                  <a:extLst>
                    <a:ext uri="{9D8B030D-6E8A-4147-A177-3AD203B41FA5}">
                      <a16:colId xmlns:a16="http://schemas.microsoft.com/office/drawing/2014/main" val="3865189960"/>
                    </a:ext>
                  </a:extLst>
                </a:gridCol>
                <a:gridCol w="2618097">
                  <a:extLst>
                    <a:ext uri="{9D8B030D-6E8A-4147-A177-3AD203B41FA5}">
                      <a16:colId xmlns:a16="http://schemas.microsoft.com/office/drawing/2014/main" val="3039354572"/>
                    </a:ext>
                  </a:extLst>
                </a:gridCol>
                <a:gridCol w="1266207">
                  <a:extLst>
                    <a:ext uri="{9D8B030D-6E8A-4147-A177-3AD203B41FA5}">
                      <a16:colId xmlns:a16="http://schemas.microsoft.com/office/drawing/2014/main" val="3140001973"/>
                    </a:ext>
                  </a:extLst>
                </a:gridCol>
              </a:tblGrid>
              <a:tr h="1642228">
                <a:tc>
                  <a:txBody>
                    <a:bodyPr/>
                    <a:lstStyle/>
                    <a:p>
                      <a:pPr marL="0" marR="0" algn="ctr">
                        <a:lnSpc>
                          <a:spcPct val="107000"/>
                        </a:lnSpc>
                        <a:spcBef>
                          <a:spcPts val="0"/>
                        </a:spcBef>
                        <a:spcAft>
                          <a:spcPts val="800"/>
                        </a:spcAft>
                      </a:pPr>
                      <a:r>
                        <a:rPr lang="en-US" sz="1800" dirty="0">
                          <a:effectLst/>
                        </a:rPr>
                        <a:t>Year</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Deaths</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Attributable to cold</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Economic cost of cold related deaths in </a:t>
                      </a:r>
                    </a:p>
                    <a:p>
                      <a:pPr marL="0" marR="0" algn="ctr">
                        <a:lnSpc>
                          <a:spcPct val="107000"/>
                        </a:lnSpc>
                        <a:spcBef>
                          <a:spcPts val="0"/>
                        </a:spcBef>
                        <a:spcAft>
                          <a:spcPts val="800"/>
                        </a:spcAft>
                      </a:pPr>
                      <a:r>
                        <a:rPr lang="en-US" sz="1800" dirty="0">
                          <a:effectLst/>
                        </a:rPr>
                        <a:t>2017$, using </a:t>
                      </a:r>
                    </a:p>
                    <a:p>
                      <a:pPr marL="0" marR="0" algn="ctr">
                        <a:lnSpc>
                          <a:spcPct val="107000"/>
                        </a:lnSpc>
                        <a:spcBef>
                          <a:spcPts val="0"/>
                        </a:spcBef>
                        <a:spcAft>
                          <a:spcPts val="800"/>
                        </a:spcAft>
                      </a:pPr>
                      <a:r>
                        <a:rPr lang="en-US" sz="1800" dirty="0">
                          <a:effectLst/>
                        </a:rPr>
                        <a:t>VSL= $253,308.34 </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Share of 2017 GDP (%)</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extLst>
                  <a:ext uri="{0D108BD9-81ED-4DB2-BD59-A6C34878D82A}">
                    <a16:rowId xmlns:a16="http://schemas.microsoft.com/office/drawing/2014/main" val="4044213751"/>
                  </a:ext>
                </a:extLst>
              </a:tr>
              <a:tr h="522421">
                <a:tc>
                  <a:txBody>
                    <a:bodyPr/>
                    <a:lstStyle/>
                    <a:p>
                      <a:pPr marL="0" marR="0" algn="ctr">
                        <a:lnSpc>
                          <a:spcPct val="107000"/>
                        </a:lnSpc>
                        <a:spcBef>
                          <a:spcPts val="0"/>
                        </a:spcBef>
                        <a:spcAft>
                          <a:spcPts val="800"/>
                        </a:spcAft>
                      </a:pPr>
                      <a:r>
                        <a:rPr lang="en-US" sz="1800" dirty="0">
                          <a:effectLst/>
                        </a:rPr>
                        <a:t>2016</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50597</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2589.1</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           655,840,629 </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b">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4.349</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3610764160"/>
                  </a:ext>
                </a:extLst>
              </a:tr>
              <a:tr h="522421">
                <a:tc>
                  <a:txBody>
                    <a:bodyPr/>
                    <a:lstStyle/>
                    <a:p>
                      <a:pPr marL="0" marR="0" algn="ctr">
                        <a:lnSpc>
                          <a:spcPct val="107000"/>
                        </a:lnSpc>
                        <a:spcBef>
                          <a:spcPts val="0"/>
                        </a:spcBef>
                        <a:spcAft>
                          <a:spcPts val="800"/>
                        </a:spcAft>
                      </a:pPr>
                      <a:r>
                        <a:rPr lang="en-US" sz="1800" dirty="0">
                          <a:effectLst/>
                        </a:rPr>
                        <a:t>2017</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47822</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2219.3</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           562,167,204 </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b">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3.728</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736946723"/>
                  </a:ext>
                </a:extLst>
              </a:tr>
              <a:tr h="522421">
                <a:tc>
                  <a:txBody>
                    <a:bodyPr/>
                    <a:lstStyle/>
                    <a:p>
                      <a:pPr marL="0" marR="0" algn="ctr">
                        <a:lnSpc>
                          <a:spcPct val="107000"/>
                        </a:lnSpc>
                        <a:spcBef>
                          <a:spcPts val="0"/>
                        </a:spcBef>
                        <a:spcAft>
                          <a:spcPts val="800"/>
                        </a:spcAft>
                      </a:pPr>
                      <a:r>
                        <a:rPr lang="en-US" sz="1800" dirty="0">
                          <a:effectLst/>
                        </a:rPr>
                        <a:t>2018</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46524</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1862.1</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ctr">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           471,685,464 </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b">
                    <a:solidFill>
                      <a:schemeClr val="tx1">
                        <a:lumMod val="10000"/>
                        <a:lumOff val="90000"/>
                      </a:schemeClr>
                    </a:solidFill>
                  </a:tcPr>
                </a:tc>
                <a:tc>
                  <a:txBody>
                    <a:bodyPr/>
                    <a:lstStyle/>
                    <a:p>
                      <a:pPr marL="0" marR="0" algn="ctr">
                        <a:lnSpc>
                          <a:spcPct val="107000"/>
                        </a:lnSpc>
                        <a:spcBef>
                          <a:spcPts val="0"/>
                        </a:spcBef>
                        <a:spcAft>
                          <a:spcPts val="800"/>
                        </a:spcAft>
                      </a:pPr>
                      <a:r>
                        <a:rPr lang="en-US" sz="1800" dirty="0">
                          <a:effectLst/>
                        </a:rPr>
                        <a:t>3.128</a:t>
                      </a:r>
                      <a:endParaRPr lang="en-US" sz="1800" dirty="0">
                        <a:effectLst/>
                        <a:latin typeface="Calibri" panose="020F0502020204030204" pitchFamily="34" charset="0"/>
                        <a:ea typeface="+mn-ea"/>
                        <a:cs typeface="Times New Roman" panose="02020603050405020304" pitchFamily="18"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2733825233"/>
                  </a:ext>
                </a:extLst>
              </a:tr>
            </a:tbl>
          </a:graphicData>
        </a:graphic>
      </p:graphicFrame>
    </p:spTree>
    <p:extLst>
      <p:ext uri="{BB962C8B-B14F-4D97-AF65-F5344CB8AC3E}">
        <p14:creationId xmlns:p14="http://schemas.microsoft.com/office/powerpoint/2010/main" val="63192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6841DB-CA2C-4F72-AF7F-A73FA650987B}"/>
              </a:ext>
            </a:extLst>
          </p:cNvPr>
          <p:cNvSpPr>
            <a:spLocks noGrp="1"/>
          </p:cNvSpPr>
          <p:nvPr>
            <p:ph type="sldNum" sz="quarter" idx="12"/>
          </p:nvPr>
        </p:nvSpPr>
        <p:spPr/>
        <p:txBody>
          <a:bodyPr/>
          <a:lstStyle/>
          <a:p>
            <a:pPr>
              <a:defRPr/>
            </a:pPr>
            <a:fld id="{6F49B432-AE81-4A26-98EE-5C4E4F4D88F8}" type="slidenum">
              <a:rPr lang="en-US" smtClean="0"/>
              <a:pPr>
                <a:defRPr/>
              </a:pPr>
              <a:t>2</a:t>
            </a:fld>
            <a:endParaRPr lang="en-US" dirty="0"/>
          </a:p>
        </p:txBody>
      </p:sp>
      <p:sp>
        <p:nvSpPr>
          <p:cNvPr id="20" name="Rectangle 19">
            <a:extLst>
              <a:ext uri="{FF2B5EF4-FFF2-40B4-BE49-F238E27FC236}">
                <a16:creationId xmlns:a16="http://schemas.microsoft.com/office/drawing/2014/main" id="{BF26704A-0D85-4FD9-80FE-8EC183635377}"/>
              </a:ext>
            </a:extLst>
          </p:cNvPr>
          <p:cNvSpPr/>
          <p:nvPr/>
        </p:nvSpPr>
        <p:spPr>
          <a:xfrm>
            <a:off x="538586" y="296835"/>
            <a:ext cx="8220999" cy="461665"/>
          </a:xfrm>
          <a:prstGeom prst="rect">
            <a:avLst/>
          </a:prstGeom>
        </p:spPr>
        <p:txBody>
          <a:bodyPr wrap="square">
            <a:spAutoFit/>
          </a:bodyPr>
          <a:lstStyle/>
          <a:p>
            <a:r>
              <a:rPr lang="en-GB" sz="2400" dirty="0">
                <a:solidFill>
                  <a:srgbClr val="00589A"/>
                </a:solidFill>
              </a:rPr>
              <a:t>Why is underheating an issue in Georgia? </a:t>
            </a:r>
          </a:p>
        </p:txBody>
      </p:sp>
      <p:sp>
        <p:nvSpPr>
          <p:cNvPr id="2" name="Rectangle 1">
            <a:extLst>
              <a:ext uri="{FF2B5EF4-FFF2-40B4-BE49-F238E27FC236}">
                <a16:creationId xmlns:a16="http://schemas.microsoft.com/office/drawing/2014/main" id="{955D65B6-85F2-4AE6-9ACB-A9AEB08284EA}"/>
              </a:ext>
            </a:extLst>
          </p:cNvPr>
          <p:cNvSpPr/>
          <p:nvPr/>
        </p:nvSpPr>
        <p:spPr>
          <a:xfrm>
            <a:off x="317559" y="1767753"/>
            <a:ext cx="8508881" cy="3970318"/>
          </a:xfrm>
          <a:prstGeom prst="rect">
            <a:avLst/>
          </a:prstGeom>
        </p:spPr>
        <p:txBody>
          <a:bodyPr wrap="square">
            <a:spAutoFit/>
          </a:bodyPr>
          <a:lstStyle/>
          <a:p>
            <a:pPr marL="285750" indent="-285750">
              <a:spcAft>
                <a:spcPts val="0"/>
              </a:spcAft>
              <a:buFont typeface="Arial" panose="020B0604020202020204" pitchFamily="34" charset="0"/>
              <a:buChar char="•"/>
            </a:pPr>
            <a:r>
              <a:rPr lang="en-US" sz="1800" dirty="0"/>
              <a:t>The country’s central heating system stopped operation in the early 1990s and was gradually dismantled in early 2000;</a:t>
            </a:r>
          </a:p>
          <a:p>
            <a:pPr>
              <a:spcAft>
                <a:spcPts val="0"/>
              </a:spcAft>
            </a:pPr>
            <a:endParaRPr lang="en-US" sz="1800" dirty="0"/>
          </a:p>
          <a:p>
            <a:pPr marL="285750" indent="-285750">
              <a:spcAft>
                <a:spcPts val="0"/>
              </a:spcAft>
              <a:buFont typeface="Arial" panose="020B0604020202020204" pitchFamily="34" charset="0"/>
              <a:buChar char="•"/>
            </a:pPr>
            <a:r>
              <a:rPr lang="en-US" sz="1800" dirty="0"/>
              <a:t>Soviet-era blocks of flats were not designed for individual heating systems;</a:t>
            </a:r>
          </a:p>
          <a:p>
            <a:pPr marL="285750" indent="-285750">
              <a:spcAft>
                <a:spcPts val="0"/>
              </a:spcAft>
              <a:buFont typeface="Arial" panose="020B0604020202020204" pitchFamily="34" charset="0"/>
              <a:buChar char="•"/>
            </a:pPr>
            <a:endParaRPr lang="en-US" sz="1800" dirty="0"/>
          </a:p>
          <a:p>
            <a:pPr marL="285750" indent="-285750">
              <a:spcAft>
                <a:spcPts val="0"/>
              </a:spcAft>
              <a:buFont typeface="Arial" panose="020B0604020202020204" pitchFamily="34" charset="0"/>
              <a:buChar char="•"/>
            </a:pPr>
            <a:r>
              <a:rPr lang="en-US" sz="1800" dirty="0"/>
              <a:t>In rural and some urban residential buildings, only selected rooms are fully heated; the rest are closed during the cold season;</a:t>
            </a:r>
          </a:p>
          <a:p>
            <a:pPr marL="285750" indent="-285750">
              <a:spcAft>
                <a:spcPts val="0"/>
              </a:spcAft>
              <a:buFont typeface="Arial" panose="020B0604020202020204" pitchFamily="34" charset="0"/>
              <a:buChar char="•"/>
            </a:pPr>
            <a:endParaRPr lang="en-US" sz="1800" dirty="0"/>
          </a:p>
          <a:p>
            <a:pPr marL="285750" indent="-285750">
              <a:spcAft>
                <a:spcPts val="0"/>
              </a:spcAft>
              <a:buFont typeface="Arial" panose="020B0604020202020204" pitchFamily="34" charset="0"/>
              <a:buChar char="•"/>
            </a:pPr>
            <a:r>
              <a:rPr lang="en-US" sz="1800" dirty="0"/>
              <a:t>Due to the high price of gas, wood remains the main source for heating for the majority of rural residences;    </a:t>
            </a:r>
          </a:p>
          <a:p>
            <a:pPr marL="285750" indent="-285750">
              <a:spcAft>
                <a:spcPts val="0"/>
              </a:spcAft>
              <a:buFont typeface="Arial" panose="020B0604020202020204" pitchFamily="34" charset="0"/>
              <a:buChar char="•"/>
            </a:pPr>
            <a:endParaRPr lang="en-US" sz="1800" dirty="0"/>
          </a:p>
          <a:p>
            <a:pPr marL="285750" indent="-285750">
              <a:spcAft>
                <a:spcPts val="0"/>
              </a:spcAft>
              <a:buFont typeface="Arial" panose="020B0604020202020204" pitchFamily="34" charset="0"/>
              <a:buChar char="•"/>
            </a:pPr>
            <a:r>
              <a:rPr lang="en-US" sz="1800" dirty="0"/>
              <a:t>Some rural schools heat only a single classroom during class hours and the open fire stoves are a hazard in the poorly ventilated classrooms. </a:t>
            </a:r>
          </a:p>
        </p:txBody>
      </p:sp>
    </p:spTree>
    <p:extLst>
      <p:ext uri="{BB962C8B-B14F-4D97-AF65-F5344CB8AC3E}">
        <p14:creationId xmlns:p14="http://schemas.microsoft.com/office/powerpoint/2010/main" val="304403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6841DB-CA2C-4F72-AF7F-A73FA650987B}"/>
              </a:ext>
            </a:extLst>
          </p:cNvPr>
          <p:cNvSpPr>
            <a:spLocks noGrp="1"/>
          </p:cNvSpPr>
          <p:nvPr>
            <p:ph type="sldNum" sz="quarter" idx="12"/>
          </p:nvPr>
        </p:nvSpPr>
        <p:spPr/>
        <p:txBody>
          <a:bodyPr/>
          <a:lstStyle/>
          <a:p>
            <a:pPr>
              <a:defRPr/>
            </a:pPr>
            <a:fld id="{6F49B432-AE81-4A26-98EE-5C4E4F4D88F8}" type="slidenum">
              <a:rPr lang="en-US" smtClean="0"/>
              <a:pPr>
                <a:defRPr/>
              </a:pPr>
              <a:t>3</a:t>
            </a:fld>
            <a:endParaRPr lang="en-US" dirty="0"/>
          </a:p>
        </p:txBody>
      </p:sp>
      <p:sp>
        <p:nvSpPr>
          <p:cNvPr id="20" name="Rectangle 19">
            <a:extLst>
              <a:ext uri="{FF2B5EF4-FFF2-40B4-BE49-F238E27FC236}">
                <a16:creationId xmlns:a16="http://schemas.microsoft.com/office/drawing/2014/main" id="{BF26704A-0D85-4FD9-80FE-8EC183635377}"/>
              </a:ext>
            </a:extLst>
          </p:cNvPr>
          <p:cNvSpPr/>
          <p:nvPr/>
        </p:nvSpPr>
        <p:spPr>
          <a:xfrm>
            <a:off x="395462" y="429307"/>
            <a:ext cx="8220999" cy="461665"/>
          </a:xfrm>
          <a:prstGeom prst="rect">
            <a:avLst/>
          </a:prstGeom>
        </p:spPr>
        <p:txBody>
          <a:bodyPr wrap="square">
            <a:spAutoFit/>
          </a:bodyPr>
          <a:lstStyle/>
          <a:p>
            <a:pPr algn="ctr"/>
            <a:r>
              <a:rPr lang="en-GB" sz="2400" dirty="0">
                <a:solidFill>
                  <a:srgbClr val="00589A"/>
                </a:solidFill>
              </a:rPr>
              <a:t>Survey and Analysis</a:t>
            </a:r>
          </a:p>
        </p:txBody>
      </p:sp>
      <p:sp>
        <p:nvSpPr>
          <p:cNvPr id="23" name="Rectangle 22">
            <a:extLst>
              <a:ext uri="{FF2B5EF4-FFF2-40B4-BE49-F238E27FC236}">
                <a16:creationId xmlns:a16="http://schemas.microsoft.com/office/drawing/2014/main" id="{338B53D2-BBCD-424F-9365-3E17EEEF28B2}"/>
              </a:ext>
            </a:extLst>
          </p:cNvPr>
          <p:cNvSpPr/>
          <p:nvPr/>
        </p:nvSpPr>
        <p:spPr>
          <a:xfrm>
            <a:off x="281276" y="972585"/>
            <a:ext cx="4936676" cy="5663089"/>
          </a:xfrm>
          <a:prstGeom prst="rect">
            <a:avLst/>
          </a:prstGeom>
          <a:ln>
            <a:noFill/>
          </a:ln>
        </p:spPr>
        <p:txBody>
          <a:bodyPr wrap="square">
            <a:spAutoFit/>
          </a:bodyPr>
          <a:lstStyle/>
          <a:p>
            <a:pPr marL="342900" indent="-342900">
              <a:spcAft>
                <a:spcPts val="0"/>
              </a:spcAft>
              <a:buFont typeface="Wingdings" panose="05000000000000000000" pitchFamily="2" charset="2"/>
              <a:buChar char="§"/>
            </a:pPr>
            <a:r>
              <a:rPr lang="en-US" sz="1800" dirty="0"/>
              <a:t>Stage One</a:t>
            </a:r>
          </a:p>
          <a:p>
            <a:pPr marL="800100" lvl="1" indent="-342900">
              <a:spcAft>
                <a:spcPts val="0"/>
              </a:spcAft>
              <a:buFont typeface="Wingdings" panose="05000000000000000000" pitchFamily="2" charset="2"/>
              <a:buChar char="ü"/>
            </a:pPr>
            <a:r>
              <a:rPr lang="en-US" sz="1800" dirty="0"/>
              <a:t>Conducted 1,474 </a:t>
            </a:r>
            <a:r>
              <a:rPr lang="en-GB" sz="1800" dirty="0"/>
              <a:t>key informant interviews</a:t>
            </a:r>
          </a:p>
          <a:p>
            <a:pPr>
              <a:spcAft>
                <a:spcPts val="0"/>
              </a:spcAft>
            </a:pPr>
            <a:endParaRPr lang="en-GB" sz="1800" dirty="0"/>
          </a:p>
          <a:p>
            <a:pPr marL="342900" indent="-342900">
              <a:spcAft>
                <a:spcPts val="0"/>
              </a:spcAft>
              <a:buFont typeface="Wingdings" panose="05000000000000000000" pitchFamily="2" charset="2"/>
              <a:buChar char="§"/>
            </a:pPr>
            <a:r>
              <a:rPr lang="en-GB" sz="1800" dirty="0"/>
              <a:t>Stage Two</a:t>
            </a:r>
          </a:p>
          <a:p>
            <a:pPr marL="800100" lvl="1" indent="-342900">
              <a:spcAft>
                <a:spcPts val="0"/>
              </a:spcAft>
              <a:buFont typeface="Wingdings" panose="05000000000000000000" pitchFamily="2" charset="2"/>
              <a:buChar char="ü"/>
            </a:pPr>
            <a:r>
              <a:rPr lang="en-GB" sz="1800" dirty="0"/>
              <a:t>Measured indoor and outdoor temperatures</a:t>
            </a:r>
          </a:p>
          <a:p>
            <a:pPr marL="800100" lvl="1" indent="-342900">
              <a:spcAft>
                <a:spcPts val="0"/>
              </a:spcAft>
              <a:buFont typeface="Wingdings" panose="05000000000000000000" pitchFamily="2" charset="2"/>
              <a:buChar char="ü"/>
            </a:pPr>
            <a:r>
              <a:rPr lang="en-GB" sz="1800" dirty="0"/>
              <a:t>Recorded housing characteristics</a:t>
            </a:r>
          </a:p>
          <a:p>
            <a:pPr marL="800100" lvl="1" indent="-342900">
              <a:spcAft>
                <a:spcPts val="0"/>
              </a:spcAft>
              <a:buFont typeface="Wingdings" panose="05000000000000000000" pitchFamily="2" charset="2"/>
              <a:buChar char="ü"/>
            </a:pPr>
            <a:r>
              <a:rPr lang="en-GB" sz="1800" dirty="0"/>
              <a:t>Surveyed 482 households and 227 organizations</a:t>
            </a:r>
          </a:p>
          <a:p>
            <a:pPr marL="800100" lvl="1" indent="-342900">
              <a:spcAft>
                <a:spcPts val="0"/>
              </a:spcAft>
              <a:buFont typeface="Wingdings" panose="05000000000000000000" pitchFamily="2" charset="2"/>
              <a:buChar char="ü"/>
            </a:pPr>
            <a:r>
              <a:rPr lang="en-GB" sz="1800" dirty="0"/>
              <a:t>Conducted the survey over 2-3 weeks during February –March 2019</a:t>
            </a:r>
          </a:p>
          <a:p>
            <a:pPr marL="800100" lvl="1" indent="-342900">
              <a:spcAft>
                <a:spcPts val="0"/>
              </a:spcAft>
              <a:buFont typeface="Wingdings" panose="05000000000000000000" pitchFamily="2" charset="2"/>
              <a:buChar char="ü"/>
            </a:pPr>
            <a:r>
              <a:rPr lang="en-GB" sz="1800" dirty="0"/>
              <a:t>Installed 994 temperature loggers </a:t>
            </a:r>
          </a:p>
          <a:p>
            <a:pPr marL="342900" indent="-342900">
              <a:spcAft>
                <a:spcPts val="0"/>
              </a:spcAft>
              <a:buFont typeface="Wingdings" panose="05000000000000000000" pitchFamily="2" charset="2"/>
              <a:buChar char="§"/>
            </a:pPr>
            <a:endParaRPr lang="en-GB" sz="1800" dirty="0"/>
          </a:p>
          <a:p>
            <a:pPr marL="342900" indent="-342900">
              <a:spcAft>
                <a:spcPts val="0"/>
              </a:spcAft>
              <a:buFont typeface="Wingdings" panose="05000000000000000000" pitchFamily="2" charset="2"/>
              <a:buChar char="§"/>
            </a:pPr>
            <a:r>
              <a:rPr lang="en-GB" sz="1800" dirty="0"/>
              <a:t>Stage Three </a:t>
            </a:r>
          </a:p>
          <a:p>
            <a:pPr marL="800100" lvl="1" indent="-342900">
              <a:spcAft>
                <a:spcPts val="0"/>
              </a:spcAft>
              <a:buFont typeface="Wingdings" panose="05000000000000000000" pitchFamily="2" charset="2"/>
              <a:buChar char="ü"/>
            </a:pPr>
            <a:r>
              <a:rPr lang="en-GB" sz="1800" dirty="0"/>
              <a:t>Estimated cold-related excess  mortality  </a:t>
            </a:r>
          </a:p>
          <a:p>
            <a:pPr marL="800100" lvl="1" indent="-342900">
              <a:spcAft>
                <a:spcPts val="0"/>
              </a:spcAft>
              <a:buFont typeface="Wingdings" panose="05000000000000000000" pitchFamily="2" charset="2"/>
              <a:buChar char="ü"/>
            </a:pPr>
            <a:r>
              <a:rPr lang="en-GB" sz="1800" dirty="0"/>
              <a:t>Estimated economic cost of excess mortality  </a:t>
            </a:r>
          </a:p>
          <a:p>
            <a:pPr marL="342900" indent="-342900">
              <a:spcAft>
                <a:spcPts val="0"/>
              </a:spcAft>
              <a:buFont typeface="Wingdings" panose="05000000000000000000" pitchFamily="2" charset="2"/>
              <a:buChar char="§"/>
            </a:pPr>
            <a:endParaRPr lang="en-GB" sz="2000" b="0" dirty="0"/>
          </a:p>
        </p:txBody>
      </p:sp>
      <p:pic>
        <p:nvPicPr>
          <p:cNvPr id="3" name="Picture 2">
            <a:extLst>
              <a:ext uri="{FF2B5EF4-FFF2-40B4-BE49-F238E27FC236}">
                <a16:creationId xmlns:a16="http://schemas.microsoft.com/office/drawing/2014/main" id="{EF20A91F-855B-4E80-9E10-B57582731D14}"/>
              </a:ext>
            </a:extLst>
          </p:cNvPr>
          <p:cNvPicPr>
            <a:picLocks noChangeAspect="1"/>
          </p:cNvPicPr>
          <p:nvPr/>
        </p:nvPicPr>
        <p:blipFill rotWithShape="1">
          <a:blip r:embed="rId2"/>
          <a:srcRect l="14042" t="21283" r="20112"/>
          <a:stretch/>
        </p:blipFill>
        <p:spPr>
          <a:xfrm>
            <a:off x="5483996" y="4295108"/>
            <a:ext cx="1683958" cy="2482484"/>
          </a:xfrm>
          <a:prstGeom prst="rect">
            <a:avLst/>
          </a:prstGeom>
        </p:spPr>
      </p:pic>
      <p:pic>
        <p:nvPicPr>
          <p:cNvPr id="4" name="Picture 3">
            <a:extLst>
              <a:ext uri="{FF2B5EF4-FFF2-40B4-BE49-F238E27FC236}">
                <a16:creationId xmlns:a16="http://schemas.microsoft.com/office/drawing/2014/main" id="{6A3DC018-6A96-46BF-B5EF-395E6DB124E8}"/>
              </a:ext>
            </a:extLst>
          </p:cNvPr>
          <p:cNvPicPr>
            <a:picLocks noChangeAspect="1"/>
          </p:cNvPicPr>
          <p:nvPr/>
        </p:nvPicPr>
        <p:blipFill rotWithShape="1">
          <a:blip r:embed="rId3"/>
          <a:srcRect l="5316" t="19859" r="54232" b="36888"/>
          <a:stretch/>
        </p:blipFill>
        <p:spPr>
          <a:xfrm>
            <a:off x="7264610" y="4295109"/>
            <a:ext cx="1879390" cy="2482483"/>
          </a:xfrm>
          <a:prstGeom prst="rect">
            <a:avLst/>
          </a:prstGeom>
        </p:spPr>
      </p:pic>
      <p:pic>
        <p:nvPicPr>
          <p:cNvPr id="6" name="Picture 5" descr="A picture containing floor, indoor, wooden, table&#10;&#10;Description generated with very high confidence">
            <a:extLst>
              <a:ext uri="{FF2B5EF4-FFF2-40B4-BE49-F238E27FC236}">
                <a16:creationId xmlns:a16="http://schemas.microsoft.com/office/drawing/2014/main" id="{CFA8B7CA-C6C9-427F-96C0-2B9C34DD43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74052" y="983738"/>
            <a:ext cx="3198614" cy="3378728"/>
          </a:xfrm>
          <a:prstGeom prst="rect">
            <a:avLst/>
          </a:prstGeom>
        </p:spPr>
      </p:pic>
    </p:spTree>
    <p:extLst>
      <p:ext uri="{BB962C8B-B14F-4D97-AF65-F5344CB8AC3E}">
        <p14:creationId xmlns:p14="http://schemas.microsoft.com/office/powerpoint/2010/main" val="425903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2221E7A-D42B-4A77-BB8C-4B43EF2A9876}"/>
              </a:ext>
            </a:extLst>
          </p:cNvPr>
          <p:cNvGraphicFramePr>
            <a:graphicFrameLocks noGrp="1"/>
          </p:cNvGraphicFramePr>
          <p:nvPr>
            <p:ph sz="quarter" idx="10"/>
            <p:extLst>
              <p:ext uri="{D42A27DB-BD31-4B8C-83A1-F6EECF244321}">
                <p14:modId xmlns:p14="http://schemas.microsoft.com/office/powerpoint/2010/main" val="1074986199"/>
              </p:ext>
            </p:extLst>
          </p:nvPr>
        </p:nvGraphicFramePr>
        <p:xfrm>
          <a:off x="685800" y="2862998"/>
          <a:ext cx="7772400" cy="384048"/>
        </p:xfrm>
        <a:graphic>
          <a:graphicData uri="http://schemas.openxmlformats.org/drawingml/2006/table">
            <a:tbl>
              <a:tblPr>
                <a:tableStyleId>{5C22544A-7EE6-4342-B048-85BDC9FD1C3A}</a:tableStyleId>
              </a:tblPr>
              <a:tblGrid>
                <a:gridCol w="7772400">
                  <a:extLst>
                    <a:ext uri="{9D8B030D-6E8A-4147-A177-3AD203B41FA5}">
                      <a16:colId xmlns:a16="http://schemas.microsoft.com/office/drawing/2014/main" val="320707342"/>
                    </a:ext>
                  </a:extLst>
                </a:gridCol>
              </a:tblGrid>
              <a:tr h="0">
                <a:tc>
                  <a:txBody>
                    <a:bodyPr/>
                    <a:lstStyle/>
                    <a:p>
                      <a:pPr marL="0" marR="0" algn="ctr" rtl="0" fontAlgn="base">
                        <a:lnSpc>
                          <a:spcPct val="90000"/>
                        </a:lnSpc>
                        <a:spcBef>
                          <a:spcPct val="0"/>
                        </a:spcBef>
                        <a:spcAft>
                          <a:spcPct val="0"/>
                        </a:spcAft>
                      </a:pPr>
                      <a:r>
                        <a:rPr lang="en-US" sz="2800" b="1" kern="1200" dirty="0">
                          <a:solidFill>
                            <a:srgbClr val="00589A"/>
                          </a:solidFill>
                          <a:latin typeface="Trebuchet MS" pitchFamily="34" charset="0"/>
                          <a:ea typeface="MS PGothic" pitchFamily="34" charset="-128"/>
                          <a:cs typeface="+mn-cs"/>
                        </a:rPr>
                        <a:t>Underheating in Households</a:t>
                      </a:r>
                    </a:p>
                  </a:txBody>
                  <a:tcPr marL="118745" marR="118745" marT="0" marB="0">
                    <a:noFill/>
                  </a:tcPr>
                </a:tc>
                <a:extLst>
                  <a:ext uri="{0D108BD9-81ED-4DB2-BD59-A6C34878D82A}">
                    <a16:rowId xmlns:a16="http://schemas.microsoft.com/office/drawing/2014/main" val="4207873403"/>
                  </a:ext>
                </a:extLst>
              </a:tr>
            </a:tbl>
          </a:graphicData>
        </a:graphic>
      </p:graphicFrame>
      <p:sp>
        <p:nvSpPr>
          <p:cNvPr id="4" name="Footer Placeholder 3">
            <a:extLst>
              <a:ext uri="{FF2B5EF4-FFF2-40B4-BE49-F238E27FC236}">
                <a16:creationId xmlns:a16="http://schemas.microsoft.com/office/drawing/2014/main" id="{154AFD00-410B-45D1-8F94-9D9AE423D757}"/>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2055CE26-5AE3-43D6-A3BF-F46BC112B99E}"/>
              </a:ext>
            </a:extLst>
          </p:cNvPr>
          <p:cNvSpPr>
            <a:spLocks noGrp="1"/>
          </p:cNvSpPr>
          <p:nvPr>
            <p:ph type="sldNum" sz="quarter" idx="12"/>
          </p:nvPr>
        </p:nvSpPr>
        <p:spPr/>
        <p:txBody>
          <a:bodyPr/>
          <a:lstStyle/>
          <a:p>
            <a:pPr>
              <a:defRPr/>
            </a:pPr>
            <a:fld id="{6F49B432-AE81-4A26-98EE-5C4E4F4D88F8}" type="slidenum">
              <a:rPr lang="en-US" smtClean="0"/>
              <a:pPr>
                <a:defRPr/>
              </a:pPr>
              <a:t>4</a:t>
            </a:fld>
            <a:endParaRPr lang="en-US" dirty="0"/>
          </a:p>
        </p:txBody>
      </p:sp>
    </p:spTree>
    <p:extLst>
      <p:ext uri="{BB962C8B-B14F-4D97-AF65-F5344CB8AC3E}">
        <p14:creationId xmlns:p14="http://schemas.microsoft.com/office/powerpoint/2010/main" val="26935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E418-E3DB-40F6-A43A-8D55BF68B10E}"/>
              </a:ext>
            </a:extLst>
          </p:cNvPr>
          <p:cNvSpPr>
            <a:spLocks noGrp="1"/>
          </p:cNvSpPr>
          <p:nvPr>
            <p:ph type="title"/>
          </p:nvPr>
        </p:nvSpPr>
        <p:spPr/>
        <p:txBody>
          <a:bodyPr/>
          <a:lstStyle/>
          <a:p>
            <a:pPr algn="ctr"/>
            <a:r>
              <a:rPr lang="en-US" sz="2400" b="1" kern="1200" dirty="0">
                <a:solidFill>
                  <a:srgbClr val="00589A"/>
                </a:solidFill>
                <a:latin typeface="Trebuchet MS" pitchFamily="34" charset="0"/>
              </a:rPr>
              <a:t>Description of Dwellings in Georgia </a:t>
            </a:r>
          </a:p>
        </p:txBody>
      </p:sp>
      <p:sp>
        <p:nvSpPr>
          <p:cNvPr id="4" name="Footer Placeholder 3">
            <a:extLst>
              <a:ext uri="{FF2B5EF4-FFF2-40B4-BE49-F238E27FC236}">
                <a16:creationId xmlns:a16="http://schemas.microsoft.com/office/drawing/2014/main" id="{40B87AB7-8161-44F9-A060-09C9CAC50A14}"/>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35BEBF15-596F-4D0C-8CE5-5FBE5F94E81B}"/>
              </a:ext>
            </a:extLst>
          </p:cNvPr>
          <p:cNvSpPr>
            <a:spLocks noGrp="1"/>
          </p:cNvSpPr>
          <p:nvPr>
            <p:ph type="sldNum" sz="quarter" idx="12"/>
          </p:nvPr>
        </p:nvSpPr>
        <p:spPr/>
        <p:txBody>
          <a:bodyPr/>
          <a:lstStyle/>
          <a:p>
            <a:pPr>
              <a:defRPr/>
            </a:pPr>
            <a:fld id="{6F49B432-AE81-4A26-98EE-5C4E4F4D88F8}" type="slidenum">
              <a:rPr lang="en-US" smtClean="0"/>
              <a:pPr>
                <a:defRPr/>
              </a:pPr>
              <a:t>5</a:t>
            </a:fld>
            <a:endParaRPr lang="en-US" dirty="0"/>
          </a:p>
        </p:txBody>
      </p:sp>
      <p:graphicFrame>
        <p:nvGraphicFramePr>
          <p:cNvPr id="6" name="Content Placeholder 5">
            <a:extLst>
              <a:ext uri="{FF2B5EF4-FFF2-40B4-BE49-F238E27FC236}">
                <a16:creationId xmlns:a16="http://schemas.microsoft.com/office/drawing/2014/main" id="{2C92E028-30C9-4CB3-B1FC-BD07E031988C}"/>
              </a:ext>
            </a:extLst>
          </p:cNvPr>
          <p:cNvGraphicFramePr>
            <a:graphicFrameLocks noGrp="1"/>
          </p:cNvGraphicFramePr>
          <p:nvPr>
            <p:ph sz="quarter" idx="10"/>
            <p:extLst>
              <p:ext uri="{D42A27DB-BD31-4B8C-83A1-F6EECF244321}">
                <p14:modId xmlns:p14="http://schemas.microsoft.com/office/powerpoint/2010/main" val="182898553"/>
              </p:ext>
            </p:extLst>
          </p:nvPr>
        </p:nvGraphicFramePr>
        <p:xfrm>
          <a:off x="242232" y="2507937"/>
          <a:ext cx="3868374" cy="2673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845D345A-22E6-4442-89BB-98C4BEC6EED3}"/>
              </a:ext>
            </a:extLst>
          </p:cNvPr>
          <p:cNvGraphicFramePr/>
          <p:nvPr>
            <p:extLst>
              <p:ext uri="{D42A27DB-BD31-4B8C-83A1-F6EECF244321}">
                <p14:modId xmlns:p14="http://schemas.microsoft.com/office/powerpoint/2010/main" val="375788321"/>
              </p:ext>
            </p:extLst>
          </p:nvPr>
        </p:nvGraphicFramePr>
        <p:xfrm>
          <a:off x="4413878" y="2525521"/>
          <a:ext cx="4487890" cy="267397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B834A3C-B67F-4B13-AF25-69666A555590}"/>
              </a:ext>
            </a:extLst>
          </p:cNvPr>
          <p:cNvSpPr/>
          <p:nvPr/>
        </p:nvSpPr>
        <p:spPr>
          <a:xfrm>
            <a:off x="6000663" y="1608541"/>
            <a:ext cx="1681871" cy="338554"/>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Cordia New" panose="020B0304020202020204" pitchFamily="34" charset="-34"/>
              </a:rPr>
              <a:t>Types of Dwelling</a:t>
            </a:r>
            <a:endParaRPr lang="en-US" dirty="0"/>
          </a:p>
        </p:txBody>
      </p:sp>
      <p:sp>
        <p:nvSpPr>
          <p:cNvPr id="9" name="Rectangle 8">
            <a:extLst>
              <a:ext uri="{FF2B5EF4-FFF2-40B4-BE49-F238E27FC236}">
                <a16:creationId xmlns:a16="http://schemas.microsoft.com/office/drawing/2014/main" id="{F9F9FC39-C48B-45EA-949C-171B0AB42981}"/>
              </a:ext>
            </a:extLst>
          </p:cNvPr>
          <p:cNvSpPr/>
          <p:nvPr/>
        </p:nvSpPr>
        <p:spPr>
          <a:xfrm>
            <a:off x="242232" y="1676087"/>
            <a:ext cx="4006994" cy="338554"/>
          </a:xfrm>
          <a:prstGeom prst="rect">
            <a:avLst/>
          </a:prstGeom>
        </p:spPr>
        <p:txBody>
          <a:bodyPr wrap="none">
            <a:spAutoFit/>
          </a:bodyPr>
          <a:lstStyle/>
          <a:p>
            <a:r>
              <a:rPr lang="en-US" dirty="0"/>
              <a:t>Total Number of Rooms in the Dwellings</a:t>
            </a:r>
          </a:p>
        </p:txBody>
      </p:sp>
    </p:spTree>
    <p:extLst>
      <p:ext uri="{BB962C8B-B14F-4D97-AF65-F5344CB8AC3E}">
        <p14:creationId xmlns:p14="http://schemas.microsoft.com/office/powerpoint/2010/main" val="13689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E418-E3DB-40F6-A43A-8D55BF68B10E}"/>
              </a:ext>
            </a:extLst>
          </p:cNvPr>
          <p:cNvSpPr>
            <a:spLocks noGrp="1"/>
          </p:cNvSpPr>
          <p:nvPr>
            <p:ph type="title"/>
          </p:nvPr>
        </p:nvSpPr>
        <p:spPr>
          <a:xfrm>
            <a:off x="352174" y="131460"/>
            <a:ext cx="8439652" cy="742602"/>
          </a:xfrm>
        </p:spPr>
        <p:txBody>
          <a:bodyPr/>
          <a:lstStyle/>
          <a:p>
            <a:pPr algn="ctr"/>
            <a:r>
              <a:rPr lang="en-US" sz="2400" b="1" kern="1200" dirty="0">
                <a:solidFill>
                  <a:srgbClr val="00589A"/>
                </a:solidFill>
                <a:latin typeface="Trebuchet MS" pitchFamily="34" charset="0"/>
              </a:rPr>
              <a:t>Insulation of Dwellings</a:t>
            </a:r>
          </a:p>
        </p:txBody>
      </p:sp>
      <p:sp>
        <p:nvSpPr>
          <p:cNvPr id="5" name="Slide Number Placeholder 4">
            <a:extLst>
              <a:ext uri="{FF2B5EF4-FFF2-40B4-BE49-F238E27FC236}">
                <a16:creationId xmlns:a16="http://schemas.microsoft.com/office/drawing/2014/main" id="{35BEBF15-596F-4D0C-8CE5-5FBE5F94E81B}"/>
              </a:ext>
            </a:extLst>
          </p:cNvPr>
          <p:cNvSpPr>
            <a:spLocks noGrp="1"/>
          </p:cNvSpPr>
          <p:nvPr>
            <p:ph type="sldNum" sz="quarter" idx="12"/>
          </p:nvPr>
        </p:nvSpPr>
        <p:spPr/>
        <p:txBody>
          <a:bodyPr/>
          <a:lstStyle/>
          <a:p>
            <a:pPr>
              <a:defRPr/>
            </a:pPr>
            <a:fld id="{6F49B432-AE81-4A26-98EE-5C4E4F4D88F8}" type="slidenum">
              <a:rPr lang="en-US" smtClean="0"/>
              <a:pPr>
                <a:defRPr/>
              </a:pPr>
              <a:t>6</a:t>
            </a:fld>
            <a:endParaRPr lang="en-US" dirty="0"/>
          </a:p>
        </p:txBody>
      </p:sp>
      <p:graphicFrame>
        <p:nvGraphicFramePr>
          <p:cNvPr id="9" name="Content Placeholder 8">
            <a:extLst>
              <a:ext uri="{FF2B5EF4-FFF2-40B4-BE49-F238E27FC236}">
                <a16:creationId xmlns:a16="http://schemas.microsoft.com/office/drawing/2014/main" id="{E3927D35-141D-4F17-9EBF-AC44B2AEA96F}"/>
              </a:ext>
            </a:extLst>
          </p:cNvPr>
          <p:cNvGraphicFramePr>
            <a:graphicFrameLocks noGrp="1"/>
          </p:cNvGraphicFramePr>
          <p:nvPr>
            <p:ph sz="quarter" idx="10"/>
            <p:extLst>
              <p:ext uri="{D42A27DB-BD31-4B8C-83A1-F6EECF244321}">
                <p14:modId xmlns:p14="http://schemas.microsoft.com/office/powerpoint/2010/main" val="2865366751"/>
              </p:ext>
            </p:extLst>
          </p:nvPr>
        </p:nvGraphicFramePr>
        <p:xfrm>
          <a:off x="296668" y="1381304"/>
          <a:ext cx="3985819" cy="241653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29A8ECC-A2BE-4FCD-82B7-06057EA373C9}"/>
              </a:ext>
            </a:extLst>
          </p:cNvPr>
          <p:cNvSpPr/>
          <p:nvPr/>
        </p:nvSpPr>
        <p:spPr>
          <a:xfrm>
            <a:off x="426004" y="973350"/>
            <a:ext cx="2675220" cy="338554"/>
          </a:xfrm>
          <a:prstGeom prst="rect">
            <a:avLst/>
          </a:prstGeom>
        </p:spPr>
        <p:txBody>
          <a:bodyPr wrap="none">
            <a:spAutoFit/>
          </a:bodyPr>
          <a:lstStyle/>
          <a:p>
            <a:pPr marL="0" marR="0" algn="ctr">
              <a:spcBef>
                <a:spcPts val="0"/>
              </a:spcBef>
              <a:spcAft>
                <a:spcPts val="0"/>
              </a:spcAft>
            </a:pPr>
            <a:r>
              <a:rPr lang="en-US" dirty="0">
                <a:latin typeface="Times New Roman" panose="02020603050405020304" pitchFamily="18" charset="0"/>
                <a:ea typeface="Times New Roman" panose="02020603050405020304" pitchFamily="18" charset="0"/>
                <a:cs typeface="Angsana New" panose="02020603050405020304" pitchFamily="18" charset="-34"/>
              </a:rPr>
              <a:t>Presence of Roof Insulations</a:t>
            </a:r>
            <a:endParaRPr lang="en-US" sz="1100" dirty="0">
              <a:latin typeface="Times New Roman" panose="02020603050405020304" pitchFamily="18" charset="0"/>
              <a:ea typeface="Times New Roman" panose="02020603050405020304" pitchFamily="18" charset="0"/>
              <a:cs typeface="Angsana New" panose="02020603050405020304" pitchFamily="18" charset="-34"/>
            </a:endParaRPr>
          </a:p>
        </p:txBody>
      </p:sp>
      <p:graphicFrame>
        <p:nvGraphicFramePr>
          <p:cNvPr id="11" name="Chart 10">
            <a:extLst>
              <a:ext uri="{FF2B5EF4-FFF2-40B4-BE49-F238E27FC236}">
                <a16:creationId xmlns:a16="http://schemas.microsoft.com/office/drawing/2014/main" id="{F164D211-4FFB-4CF5-9C4C-F8B40FCBA16C}"/>
              </a:ext>
            </a:extLst>
          </p:cNvPr>
          <p:cNvGraphicFramePr/>
          <p:nvPr>
            <p:extLst>
              <p:ext uri="{D42A27DB-BD31-4B8C-83A1-F6EECF244321}">
                <p14:modId xmlns:p14="http://schemas.microsoft.com/office/powerpoint/2010/main" val="1705911496"/>
              </p:ext>
            </p:extLst>
          </p:nvPr>
        </p:nvGraphicFramePr>
        <p:xfrm>
          <a:off x="4630723" y="1412239"/>
          <a:ext cx="4216609" cy="2696626"/>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B4E6E6A5-3AFC-41A8-B369-1C6AB390A3A6}"/>
              </a:ext>
            </a:extLst>
          </p:cNvPr>
          <p:cNvSpPr/>
          <p:nvPr/>
        </p:nvSpPr>
        <p:spPr>
          <a:xfrm>
            <a:off x="5285169" y="906025"/>
            <a:ext cx="2581604" cy="338554"/>
          </a:xfrm>
          <a:prstGeom prst="rect">
            <a:avLst/>
          </a:prstGeom>
        </p:spPr>
        <p:txBody>
          <a:bodyPr wrap="none">
            <a:spAutoFit/>
          </a:bodyPr>
          <a:lstStyle/>
          <a:p>
            <a:pPr marL="0" marR="0" algn="ctr">
              <a:spcBef>
                <a:spcPts val="0"/>
              </a:spcBef>
              <a:spcAft>
                <a:spcPts val="0"/>
              </a:spcAft>
            </a:pPr>
            <a:r>
              <a:rPr lang="en-US" dirty="0">
                <a:latin typeface="Times New Roman" panose="02020603050405020304" pitchFamily="18" charset="0"/>
                <a:ea typeface="Times New Roman" panose="02020603050405020304" pitchFamily="18" charset="0"/>
                <a:cs typeface="Angsana New" panose="02020603050405020304" pitchFamily="18" charset="-34"/>
              </a:rPr>
              <a:t>Presence of Wall Insulation</a:t>
            </a:r>
            <a:endParaRPr lang="en-US" sz="1100" dirty="0">
              <a:latin typeface="Times New Roman" panose="02020603050405020304" pitchFamily="18" charset="0"/>
              <a:ea typeface="Times New Roman" panose="02020603050405020304" pitchFamily="18" charset="0"/>
              <a:cs typeface="Angsana New" panose="02020603050405020304" pitchFamily="18" charset="-34"/>
            </a:endParaRPr>
          </a:p>
        </p:txBody>
      </p:sp>
      <p:graphicFrame>
        <p:nvGraphicFramePr>
          <p:cNvPr id="13" name="Chart 12">
            <a:extLst>
              <a:ext uri="{FF2B5EF4-FFF2-40B4-BE49-F238E27FC236}">
                <a16:creationId xmlns:a16="http://schemas.microsoft.com/office/drawing/2014/main" id="{B404DA12-C564-4B58-A6BE-0F368C047666}"/>
              </a:ext>
            </a:extLst>
          </p:cNvPr>
          <p:cNvGraphicFramePr/>
          <p:nvPr>
            <p:extLst>
              <p:ext uri="{D42A27DB-BD31-4B8C-83A1-F6EECF244321}">
                <p14:modId xmlns:p14="http://schemas.microsoft.com/office/powerpoint/2010/main" val="2673715749"/>
              </p:ext>
            </p:extLst>
          </p:nvPr>
        </p:nvGraphicFramePr>
        <p:xfrm>
          <a:off x="407178" y="3901962"/>
          <a:ext cx="3963116" cy="2859301"/>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a:extLst>
              <a:ext uri="{FF2B5EF4-FFF2-40B4-BE49-F238E27FC236}">
                <a16:creationId xmlns:a16="http://schemas.microsoft.com/office/drawing/2014/main" id="{2632C828-A518-47A4-BFB8-AB5F68AE9A83}"/>
              </a:ext>
            </a:extLst>
          </p:cNvPr>
          <p:cNvSpPr/>
          <p:nvPr/>
        </p:nvSpPr>
        <p:spPr bwMode="auto">
          <a:xfrm>
            <a:off x="4453027" y="4537128"/>
            <a:ext cx="4572000" cy="143430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6" name="Rectangle 5">
            <a:extLst>
              <a:ext uri="{FF2B5EF4-FFF2-40B4-BE49-F238E27FC236}">
                <a16:creationId xmlns:a16="http://schemas.microsoft.com/office/drawing/2014/main" id="{84CA479A-0CC3-4DB5-9BBF-8FEF6D8620A9}"/>
              </a:ext>
            </a:extLst>
          </p:cNvPr>
          <p:cNvSpPr/>
          <p:nvPr/>
        </p:nvSpPr>
        <p:spPr bwMode="auto">
          <a:xfrm>
            <a:off x="4453027" y="4580479"/>
            <a:ext cx="4508093" cy="150226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8" name="Speech Bubble: Rectangle 7">
            <a:extLst>
              <a:ext uri="{FF2B5EF4-FFF2-40B4-BE49-F238E27FC236}">
                <a16:creationId xmlns:a16="http://schemas.microsoft.com/office/drawing/2014/main" id="{3FED016C-6263-4B8E-8876-332519A6680F}"/>
              </a:ext>
            </a:extLst>
          </p:cNvPr>
          <p:cNvSpPr/>
          <p:nvPr/>
        </p:nvSpPr>
        <p:spPr bwMode="auto">
          <a:xfrm>
            <a:off x="4973886" y="4524059"/>
            <a:ext cx="3565094" cy="1843404"/>
          </a:xfrm>
          <a:prstGeom prst="wedgeRectCallout">
            <a:avLst>
              <a:gd name="adj1" fmla="val 4082"/>
              <a:gd name="adj2" fmla="val -7294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just">
              <a:lnSpc>
                <a:spcPct val="107000"/>
              </a:lnSpc>
              <a:buFont typeface="Arial" panose="020B0604020202020204" pitchFamily="34" charset="0"/>
              <a:buChar char="•"/>
            </a:pPr>
            <a:r>
              <a:rPr lang="en-US" dirty="0">
                <a:solidFill>
                  <a:srgbClr val="00589A"/>
                </a:solidFill>
              </a:rPr>
              <a:t>A significant number of households living in apartments and detached homes have not renovated or retrofitted their homes so as to contain heat and provide thermal comfort during the winter season  </a:t>
            </a:r>
          </a:p>
        </p:txBody>
      </p:sp>
    </p:spTree>
    <p:extLst>
      <p:ext uri="{BB962C8B-B14F-4D97-AF65-F5344CB8AC3E}">
        <p14:creationId xmlns:p14="http://schemas.microsoft.com/office/powerpoint/2010/main" val="277529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0B87AB7-8161-44F9-A060-09C9CAC50A14}"/>
              </a:ext>
            </a:extLst>
          </p:cNvPr>
          <p:cNvSpPr>
            <a:spLocks noGrp="1"/>
          </p:cNvSpPr>
          <p:nvPr>
            <p:ph type="ftr" sz="quarter" idx="11"/>
          </p:nvPr>
        </p:nvSpPr>
        <p:spPr/>
        <p:txBody>
          <a:bodyPr/>
          <a:lstStyle/>
          <a:p>
            <a:pPr>
              <a:defRPr/>
            </a:pPr>
            <a:r>
              <a:rPr lang="en-US" dirty="0"/>
              <a:t>Presentation Title</a:t>
            </a:r>
          </a:p>
        </p:txBody>
      </p:sp>
      <p:sp>
        <p:nvSpPr>
          <p:cNvPr id="5" name="Slide Number Placeholder 4">
            <a:extLst>
              <a:ext uri="{FF2B5EF4-FFF2-40B4-BE49-F238E27FC236}">
                <a16:creationId xmlns:a16="http://schemas.microsoft.com/office/drawing/2014/main" id="{35BEBF15-596F-4D0C-8CE5-5FBE5F94E81B}"/>
              </a:ext>
            </a:extLst>
          </p:cNvPr>
          <p:cNvSpPr>
            <a:spLocks noGrp="1"/>
          </p:cNvSpPr>
          <p:nvPr>
            <p:ph type="sldNum" sz="quarter" idx="12"/>
          </p:nvPr>
        </p:nvSpPr>
        <p:spPr/>
        <p:txBody>
          <a:bodyPr/>
          <a:lstStyle/>
          <a:p>
            <a:pPr>
              <a:defRPr/>
            </a:pPr>
            <a:fld id="{6F49B432-AE81-4A26-98EE-5C4E4F4D88F8}" type="slidenum">
              <a:rPr lang="en-US" smtClean="0"/>
              <a:pPr>
                <a:defRPr/>
              </a:pPr>
              <a:t>7</a:t>
            </a:fld>
            <a:endParaRPr lang="en-US" dirty="0"/>
          </a:p>
        </p:txBody>
      </p:sp>
      <p:sp>
        <p:nvSpPr>
          <p:cNvPr id="10" name="Rectangle 9">
            <a:extLst>
              <a:ext uri="{FF2B5EF4-FFF2-40B4-BE49-F238E27FC236}">
                <a16:creationId xmlns:a16="http://schemas.microsoft.com/office/drawing/2014/main" id="{229A8ECC-A2BE-4FCD-82B7-06057EA373C9}"/>
              </a:ext>
            </a:extLst>
          </p:cNvPr>
          <p:cNvSpPr/>
          <p:nvPr/>
        </p:nvSpPr>
        <p:spPr>
          <a:xfrm>
            <a:off x="4117865" y="1156222"/>
            <a:ext cx="4719956" cy="338554"/>
          </a:xfrm>
          <a:prstGeom prst="rect">
            <a:avLst/>
          </a:prstGeom>
        </p:spPr>
        <p:txBody>
          <a:bodyPr wrap="square">
            <a:spAutoFit/>
          </a:bodyPr>
          <a:lstStyle/>
          <a:p>
            <a:pPr marL="0" marR="0" algn="ctr">
              <a:spcBef>
                <a:spcPts val="0"/>
              </a:spcBef>
              <a:spcAft>
                <a:spcPts val="0"/>
              </a:spcAft>
            </a:pPr>
            <a:r>
              <a:rPr lang="en-US" dirty="0"/>
              <a:t>Household Profile by Source of Heating Energy</a:t>
            </a:r>
            <a:endParaRPr lang="en-US" sz="1100" dirty="0">
              <a:latin typeface="Times New Roman" panose="02020603050405020304" pitchFamily="18" charset="0"/>
              <a:ea typeface="Times New Roman" panose="02020603050405020304" pitchFamily="18" charset="0"/>
              <a:cs typeface="Angsana New" panose="02020603050405020304" pitchFamily="18" charset="-34"/>
            </a:endParaRPr>
          </a:p>
        </p:txBody>
      </p:sp>
      <p:sp>
        <p:nvSpPr>
          <p:cNvPr id="6" name="Rectangle 5">
            <a:extLst>
              <a:ext uri="{FF2B5EF4-FFF2-40B4-BE49-F238E27FC236}">
                <a16:creationId xmlns:a16="http://schemas.microsoft.com/office/drawing/2014/main" id="{3E08605C-550B-4643-8B38-F39D29535BF8}"/>
              </a:ext>
            </a:extLst>
          </p:cNvPr>
          <p:cNvSpPr/>
          <p:nvPr/>
        </p:nvSpPr>
        <p:spPr>
          <a:xfrm>
            <a:off x="1933649" y="432634"/>
            <a:ext cx="5276701" cy="461665"/>
          </a:xfrm>
          <a:prstGeom prst="rect">
            <a:avLst/>
          </a:prstGeom>
        </p:spPr>
        <p:txBody>
          <a:bodyPr wrap="none">
            <a:spAutoFit/>
          </a:bodyPr>
          <a:lstStyle/>
          <a:p>
            <a:pPr algn="ctr"/>
            <a:r>
              <a:rPr lang="en-US" sz="2400" dirty="0">
                <a:solidFill>
                  <a:srgbClr val="00589A"/>
                </a:solidFill>
              </a:rPr>
              <a:t>Type of Energy Used by Households</a:t>
            </a:r>
          </a:p>
        </p:txBody>
      </p:sp>
      <p:graphicFrame>
        <p:nvGraphicFramePr>
          <p:cNvPr id="17" name="Table 16">
            <a:extLst>
              <a:ext uri="{FF2B5EF4-FFF2-40B4-BE49-F238E27FC236}">
                <a16:creationId xmlns:a16="http://schemas.microsoft.com/office/drawing/2014/main" id="{61997877-FA25-4BF2-8105-E33A8104FC7B}"/>
              </a:ext>
            </a:extLst>
          </p:cNvPr>
          <p:cNvGraphicFramePr>
            <a:graphicFrameLocks noGrp="1"/>
          </p:cNvGraphicFramePr>
          <p:nvPr>
            <p:extLst>
              <p:ext uri="{D42A27DB-BD31-4B8C-83A1-F6EECF244321}">
                <p14:modId xmlns:p14="http://schemas.microsoft.com/office/powerpoint/2010/main" val="630925247"/>
              </p:ext>
            </p:extLst>
          </p:nvPr>
        </p:nvGraphicFramePr>
        <p:xfrm>
          <a:off x="4409753" y="1549135"/>
          <a:ext cx="4428068" cy="2524015"/>
        </p:xfrm>
        <a:graphic>
          <a:graphicData uri="http://schemas.openxmlformats.org/drawingml/2006/table">
            <a:tbl>
              <a:tblPr firstRow="1" firstCol="1" bandRow="1">
                <a:tableStyleId>{5C22544A-7EE6-4342-B048-85BDC9FD1C3A}</a:tableStyleId>
              </a:tblPr>
              <a:tblGrid>
                <a:gridCol w="788880">
                  <a:extLst>
                    <a:ext uri="{9D8B030D-6E8A-4147-A177-3AD203B41FA5}">
                      <a16:colId xmlns:a16="http://schemas.microsoft.com/office/drawing/2014/main" val="3185636165"/>
                    </a:ext>
                  </a:extLst>
                </a:gridCol>
                <a:gridCol w="698351">
                  <a:extLst>
                    <a:ext uri="{9D8B030D-6E8A-4147-A177-3AD203B41FA5}">
                      <a16:colId xmlns:a16="http://schemas.microsoft.com/office/drawing/2014/main" val="3289961210"/>
                    </a:ext>
                  </a:extLst>
                </a:gridCol>
                <a:gridCol w="698351">
                  <a:extLst>
                    <a:ext uri="{9D8B030D-6E8A-4147-A177-3AD203B41FA5}">
                      <a16:colId xmlns:a16="http://schemas.microsoft.com/office/drawing/2014/main" val="3152429547"/>
                    </a:ext>
                  </a:extLst>
                </a:gridCol>
                <a:gridCol w="747495">
                  <a:extLst>
                    <a:ext uri="{9D8B030D-6E8A-4147-A177-3AD203B41FA5}">
                      <a16:colId xmlns:a16="http://schemas.microsoft.com/office/drawing/2014/main" val="3589375894"/>
                    </a:ext>
                  </a:extLst>
                </a:gridCol>
                <a:gridCol w="700939">
                  <a:extLst>
                    <a:ext uri="{9D8B030D-6E8A-4147-A177-3AD203B41FA5}">
                      <a16:colId xmlns:a16="http://schemas.microsoft.com/office/drawing/2014/main" val="1581105919"/>
                    </a:ext>
                  </a:extLst>
                </a:gridCol>
                <a:gridCol w="794052">
                  <a:extLst>
                    <a:ext uri="{9D8B030D-6E8A-4147-A177-3AD203B41FA5}">
                      <a16:colId xmlns:a16="http://schemas.microsoft.com/office/drawing/2014/main" val="3261141598"/>
                    </a:ext>
                  </a:extLst>
                </a:gridCol>
              </a:tblGrid>
              <a:tr h="987759">
                <a:tc>
                  <a:txBody>
                    <a:bodyPr/>
                    <a:lstStyle/>
                    <a:p>
                      <a:endParaRPr lang="en-US" sz="1100" dirty="0">
                        <a:effectLst/>
                        <a:latin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Cash Income per Month</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Age of Household Head</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All Household Members</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Number of Adult Members</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Number of Children</a:t>
                      </a:r>
                      <a:endParaRPr lang="en-US" sz="1100" dirty="0">
                        <a:effectLst/>
                      </a:endParaRPr>
                    </a:p>
                    <a:p>
                      <a:pPr marL="0" marR="0" algn="ctr">
                        <a:lnSpc>
                          <a:spcPct val="107000"/>
                        </a:lnSpc>
                        <a:spcBef>
                          <a:spcPts val="0"/>
                        </a:spcBef>
                        <a:spcAft>
                          <a:spcPts val="0"/>
                        </a:spcAft>
                      </a:pPr>
                      <a:r>
                        <a:rPr lang="en-US" sz="1200" dirty="0">
                          <a:effectLst/>
                        </a:rPr>
                        <a:t>&lt; 18 Yrs old</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3498561129"/>
                  </a:ext>
                </a:extLst>
              </a:tr>
              <a:tr h="189523">
                <a:tc>
                  <a:txBody>
                    <a:bodyPr/>
                    <a:lstStyle/>
                    <a:p>
                      <a:pPr marL="0" marR="0">
                        <a:lnSpc>
                          <a:spcPct val="107000"/>
                        </a:lnSpc>
                        <a:spcBef>
                          <a:spcPts val="0"/>
                        </a:spcBef>
                        <a:spcAft>
                          <a:spcPts val="0"/>
                        </a:spcAft>
                      </a:pPr>
                      <a:r>
                        <a:rPr lang="en-US" sz="1200" dirty="0">
                          <a:effectLst/>
                        </a:rPr>
                        <a:t>Biomass</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3,439</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63</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3.4</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2.6</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0.78</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898517168"/>
                  </a:ext>
                </a:extLst>
              </a:tr>
              <a:tr h="189523">
                <a:tc>
                  <a:txBody>
                    <a:bodyPr/>
                    <a:lstStyle/>
                    <a:p>
                      <a:pPr marL="0" marR="0">
                        <a:lnSpc>
                          <a:spcPct val="107000"/>
                        </a:lnSpc>
                        <a:spcBef>
                          <a:spcPts val="0"/>
                        </a:spcBef>
                        <a:spcAft>
                          <a:spcPts val="0"/>
                        </a:spcAft>
                      </a:pPr>
                      <a:r>
                        <a:rPr lang="en-US" sz="1200" dirty="0">
                          <a:effectLst/>
                        </a:rPr>
                        <a:t>  Valid N</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680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680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680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680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680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669442221"/>
                  </a:ext>
                </a:extLst>
              </a:tr>
              <a:tr h="389082">
                <a:tc>
                  <a:txBody>
                    <a:bodyPr/>
                    <a:lstStyle/>
                    <a:p>
                      <a:pPr marL="0" marR="0">
                        <a:lnSpc>
                          <a:spcPct val="107000"/>
                        </a:lnSpc>
                        <a:spcBef>
                          <a:spcPts val="0"/>
                        </a:spcBef>
                        <a:spcAft>
                          <a:spcPts val="0"/>
                        </a:spcAft>
                      </a:pPr>
                      <a:r>
                        <a:rPr lang="en-US" sz="1200" dirty="0">
                          <a:effectLst/>
                        </a:rPr>
                        <a:t>Natural Gas</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4,368</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55</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3.5</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2.7</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0.90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3440408007"/>
                  </a:ext>
                </a:extLst>
              </a:tr>
              <a:tr h="189523">
                <a:tc>
                  <a:txBody>
                    <a:bodyPr/>
                    <a:lstStyle/>
                    <a:p>
                      <a:pPr marL="0" marR="0">
                        <a:lnSpc>
                          <a:spcPct val="107000"/>
                        </a:lnSpc>
                        <a:spcBef>
                          <a:spcPts val="0"/>
                        </a:spcBef>
                        <a:spcAft>
                          <a:spcPts val="0"/>
                        </a:spcAft>
                      </a:pPr>
                      <a:r>
                        <a:rPr lang="en-US" sz="1200" dirty="0">
                          <a:effectLst/>
                        </a:rPr>
                        <a:t>  Valid N</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640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640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640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640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640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326358843"/>
                  </a:ext>
                </a:extLst>
              </a:tr>
              <a:tr h="389082">
                <a:tc>
                  <a:txBody>
                    <a:bodyPr/>
                    <a:lstStyle/>
                    <a:p>
                      <a:pPr marL="0" marR="0">
                        <a:lnSpc>
                          <a:spcPct val="107000"/>
                        </a:lnSpc>
                        <a:spcBef>
                          <a:spcPts val="0"/>
                        </a:spcBef>
                        <a:spcAft>
                          <a:spcPts val="0"/>
                        </a:spcAft>
                      </a:pPr>
                      <a:r>
                        <a:rPr lang="en-US" sz="1200" dirty="0">
                          <a:effectLst/>
                        </a:rPr>
                        <a:t>Electricity</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4,637</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56</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3.4</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2.6</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0.9</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1903194400"/>
                  </a:ext>
                </a:extLst>
              </a:tr>
              <a:tr h="189523">
                <a:tc>
                  <a:txBody>
                    <a:bodyPr/>
                    <a:lstStyle/>
                    <a:p>
                      <a:pPr marL="0" marR="0">
                        <a:lnSpc>
                          <a:spcPct val="107000"/>
                        </a:lnSpc>
                        <a:spcBef>
                          <a:spcPts val="0"/>
                        </a:spcBef>
                        <a:spcAft>
                          <a:spcPts val="0"/>
                        </a:spcAft>
                      </a:pPr>
                      <a:r>
                        <a:rPr lang="en-US" sz="1200" dirty="0">
                          <a:effectLst/>
                        </a:rPr>
                        <a:t>   Valid N</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120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120</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138</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14</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1200" dirty="0">
                          <a:effectLst/>
                        </a:rPr>
                        <a:t>522</a:t>
                      </a:r>
                      <a:endParaRPr lang="en-US"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588176102"/>
                  </a:ext>
                </a:extLst>
              </a:tr>
            </a:tbl>
          </a:graphicData>
        </a:graphic>
      </p:graphicFrame>
      <p:graphicFrame>
        <p:nvGraphicFramePr>
          <p:cNvPr id="18" name="Chart 17">
            <a:extLst>
              <a:ext uri="{FF2B5EF4-FFF2-40B4-BE49-F238E27FC236}">
                <a16:creationId xmlns:a16="http://schemas.microsoft.com/office/drawing/2014/main" id="{F66EB852-8524-4D9E-8665-628EC5195D64}"/>
              </a:ext>
            </a:extLst>
          </p:cNvPr>
          <p:cNvGraphicFramePr/>
          <p:nvPr>
            <p:extLst>
              <p:ext uri="{D42A27DB-BD31-4B8C-83A1-F6EECF244321}">
                <p14:modId xmlns:p14="http://schemas.microsoft.com/office/powerpoint/2010/main" val="761719812"/>
              </p:ext>
            </p:extLst>
          </p:nvPr>
        </p:nvGraphicFramePr>
        <p:xfrm>
          <a:off x="250520" y="1819371"/>
          <a:ext cx="3938631" cy="252298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0E897300-7B73-4AA6-AF53-7B3EF6384BA0}"/>
              </a:ext>
            </a:extLst>
          </p:cNvPr>
          <p:cNvSpPr/>
          <p:nvPr/>
        </p:nvSpPr>
        <p:spPr>
          <a:xfrm>
            <a:off x="619843" y="1149243"/>
            <a:ext cx="2703432" cy="338554"/>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Cordia New" panose="020B0304020202020204" pitchFamily="34" charset="-34"/>
              </a:rPr>
              <a:t>Types of Heating Energy Used</a:t>
            </a:r>
            <a:endParaRPr lang="en-US" dirty="0"/>
          </a:p>
        </p:txBody>
      </p:sp>
      <p:graphicFrame>
        <p:nvGraphicFramePr>
          <p:cNvPr id="20" name="Chart 19">
            <a:extLst>
              <a:ext uri="{FF2B5EF4-FFF2-40B4-BE49-F238E27FC236}">
                <a16:creationId xmlns:a16="http://schemas.microsoft.com/office/drawing/2014/main" id="{7CAF9C73-8286-47AC-BE61-DA3C54D601EA}"/>
              </a:ext>
            </a:extLst>
          </p:cNvPr>
          <p:cNvGraphicFramePr/>
          <p:nvPr>
            <p:extLst>
              <p:ext uri="{D42A27DB-BD31-4B8C-83A1-F6EECF244321}">
                <p14:modId xmlns:p14="http://schemas.microsoft.com/office/powerpoint/2010/main" val="393565049"/>
              </p:ext>
            </p:extLst>
          </p:nvPr>
        </p:nvGraphicFramePr>
        <p:xfrm>
          <a:off x="4529049" y="4671167"/>
          <a:ext cx="4189475" cy="2061222"/>
        </p:xfrm>
        <a:graphic>
          <a:graphicData uri="http://schemas.openxmlformats.org/drawingml/2006/chart">
            <c:chart xmlns:c="http://schemas.openxmlformats.org/drawingml/2006/chart" xmlns:r="http://schemas.openxmlformats.org/officeDocument/2006/relationships" r:id="rId3"/>
          </a:graphicData>
        </a:graphic>
      </p:graphicFrame>
      <p:sp>
        <p:nvSpPr>
          <p:cNvPr id="11" name="Speech Bubble: Rectangle 10">
            <a:extLst>
              <a:ext uri="{FF2B5EF4-FFF2-40B4-BE49-F238E27FC236}">
                <a16:creationId xmlns:a16="http://schemas.microsoft.com/office/drawing/2014/main" id="{2F691146-5619-4EE3-A386-E3DE933DD348}"/>
              </a:ext>
            </a:extLst>
          </p:cNvPr>
          <p:cNvSpPr/>
          <p:nvPr/>
        </p:nvSpPr>
        <p:spPr bwMode="auto">
          <a:xfrm>
            <a:off x="354178" y="4604283"/>
            <a:ext cx="3565094" cy="1843404"/>
          </a:xfrm>
          <a:prstGeom prst="wedgeRectCallout">
            <a:avLst>
              <a:gd name="adj1" fmla="val 66754"/>
              <a:gd name="adj2" fmla="val -16866"/>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algn="just">
              <a:lnSpc>
                <a:spcPct val="107000"/>
              </a:lnSpc>
              <a:buFont typeface="Arial" panose="020B0604020202020204" pitchFamily="34" charset="0"/>
              <a:buChar char="•"/>
            </a:pPr>
            <a:r>
              <a:rPr lang="en-US" sz="1800" dirty="0">
                <a:solidFill>
                  <a:srgbClr val="00589A"/>
                </a:solidFill>
              </a:rPr>
              <a:t>Traditional firewood heating stoves used by many households in Georgia are considered inefficient and emit a certain level of harmful smoke</a:t>
            </a:r>
          </a:p>
        </p:txBody>
      </p:sp>
      <p:sp>
        <p:nvSpPr>
          <p:cNvPr id="2" name="Rectangle 1">
            <a:extLst>
              <a:ext uri="{FF2B5EF4-FFF2-40B4-BE49-F238E27FC236}">
                <a16:creationId xmlns:a16="http://schemas.microsoft.com/office/drawing/2014/main" id="{8085E94D-7255-4A40-8FC3-93384AA7BCC8}"/>
              </a:ext>
            </a:extLst>
          </p:cNvPr>
          <p:cNvSpPr/>
          <p:nvPr/>
        </p:nvSpPr>
        <p:spPr>
          <a:xfrm>
            <a:off x="4667160" y="4127509"/>
            <a:ext cx="4541628" cy="338554"/>
          </a:xfrm>
          <a:prstGeom prst="rect">
            <a:avLst/>
          </a:prstGeom>
        </p:spPr>
        <p:txBody>
          <a:bodyPr wrap="none">
            <a:spAutoFit/>
          </a:bodyPr>
          <a:lstStyle/>
          <a:p>
            <a:r>
              <a:rPr lang="en-US" dirty="0"/>
              <a:t>Number of Hours that Firewood Heating is on</a:t>
            </a:r>
          </a:p>
        </p:txBody>
      </p:sp>
    </p:spTree>
    <p:extLst>
      <p:ext uri="{BB962C8B-B14F-4D97-AF65-F5344CB8AC3E}">
        <p14:creationId xmlns:p14="http://schemas.microsoft.com/office/powerpoint/2010/main" val="176852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BEBF15-596F-4D0C-8CE5-5FBE5F94E81B}"/>
              </a:ext>
            </a:extLst>
          </p:cNvPr>
          <p:cNvSpPr>
            <a:spLocks noGrp="1"/>
          </p:cNvSpPr>
          <p:nvPr>
            <p:ph type="sldNum" sz="quarter" idx="12"/>
          </p:nvPr>
        </p:nvSpPr>
        <p:spPr/>
        <p:txBody>
          <a:bodyPr/>
          <a:lstStyle/>
          <a:p>
            <a:pPr>
              <a:defRPr/>
            </a:pPr>
            <a:fld id="{6F49B432-AE81-4A26-98EE-5C4E4F4D88F8}" type="slidenum">
              <a:rPr lang="en-US" smtClean="0"/>
              <a:pPr>
                <a:defRPr/>
              </a:pPr>
              <a:t>8</a:t>
            </a:fld>
            <a:endParaRPr lang="en-US" dirty="0"/>
          </a:p>
        </p:txBody>
      </p:sp>
      <p:sp>
        <p:nvSpPr>
          <p:cNvPr id="19" name="Rectangle 18">
            <a:extLst>
              <a:ext uri="{FF2B5EF4-FFF2-40B4-BE49-F238E27FC236}">
                <a16:creationId xmlns:a16="http://schemas.microsoft.com/office/drawing/2014/main" id="{0E897300-7B73-4AA6-AF53-7B3EF6384BA0}"/>
              </a:ext>
            </a:extLst>
          </p:cNvPr>
          <p:cNvSpPr/>
          <p:nvPr/>
        </p:nvSpPr>
        <p:spPr>
          <a:xfrm>
            <a:off x="1212375" y="269312"/>
            <a:ext cx="6347636" cy="461665"/>
          </a:xfrm>
          <a:prstGeom prst="rect">
            <a:avLst/>
          </a:prstGeom>
        </p:spPr>
        <p:txBody>
          <a:bodyPr wrap="none">
            <a:spAutoFit/>
          </a:bodyPr>
          <a:lstStyle/>
          <a:p>
            <a:pPr lvl="2" algn="ctr"/>
            <a:r>
              <a:rPr lang="en-US" sz="2400" dirty="0">
                <a:solidFill>
                  <a:srgbClr val="00589A"/>
                </a:solidFill>
              </a:rPr>
              <a:t>Indoor and Outdoor Air Temperature</a:t>
            </a:r>
          </a:p>
        </p:txBody>
      </p:sp>
      <p:graphicFrame>
        <p:nvGraphicFramePr>
          <p:cNvPr id="6" name="Chart 5">
            <a:extLst>
              <a:ext uri="{FF2B5EF4-FFF2-40B4-BE49-F238E27FC236}">
                <a16:creationId xmlns:a16="http://schemas.microsoft.com/office/drawing/2014/main" id="{CC024075-63FA-4A77-B415-7DD49A08586B}"/>
              </a:ext>
            </a:extLst>
          </p:cNvPr>
          <p:cNvGraphicFramePr/>
          <p:nvPr>
            <p:extLst>
              <p:ext uri="{D42A27DB-BD31-4B8C-83A1-F6EECF244321}">
                <p14:modId xmlns:p14="http://schemas.microsoft.com/office/powerpoint/2010/main" val="581655632"/>
              </p:ext>
            </p:extLst>
          </p:nvPr>
        </p:nvGraphicFramePr>
        <p:xfrm>
          <a:off x="347662" y="1694889"/>
          <a:ext cx="386753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2BF86221-DA26-4D1B-A352-E820C313DC72}"/>
              </a:ext>
            </a:extLst>
          </p:cNvPr>
          <p:cNvSpPr/>
          <p:nvPr/>
        </p:nvSpPr>
        <p:spPr>
          <a:xfrm>
            <a:off x="561975" y="771937"/>
            <a:ext cx="4572000" cy="584775"/>
          </a:xfrm>
          <a:prstGeom prst="rect">
            <a:avLst/>
          </a:prstGeom>
        </p:spPr>
        <p:txBody>
          <a:bodyPr>
            <a:spAutoFit/>
          </a:bodyPr>
          <a:lstStyle/>
          <a:p>
            <a:r>
              <a:rPr lang="en-US" dirty="0"/>
              <a:t>Average Hourly Indoor and Outdoor Air Temperature of all Households </a:t>
            </a:r>
          </a:p>
        </p:txBody>
      </p:sp>
      <p:graphicFrame>
        <p:nvGraphicFramePr>
          <p:cNvPr id="8" name="Chart 7">
            <a:extLst>
              <a:ext uri="{FF2B5EF4-FFF2-40B4-BE49-F238E27FC236}">
                <a16:creationId xmlns:a16="http://schemas.microsoft.com/office/drawing/2014/main" id="{59B7DF85-21FC-4EDC-A9D3-343C24BE4874}"/>
              </a:ext>
            </a:extLst>
          </p:cNvPr>
          <p:cNvGraphicFramePr/>
          <p:nvPr>
            <p:extLst>
              <p:ext uri="{D42A27DB-BD31-4B8C-83A1-F6EECF244321}">
                <p14:modId xmlns:p14="http://schemas.microsoft.com/office/powerpoint/2010/main" val="2332225736"/>
              </p:ext>
            </p:extLst>
          </p:nvPr>
        </p:nvGraphicFramePr>
        <p:xfrm>
          <a:off x="4501449" y="1552074"/>
          <a:ext cx="4185351" cy="278701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4B17DCE-C818-4E6A-94F2-E26F0118B570}"/>
              </a:ext>
            </a:extLst>
          </p:cNvPr>
          <p:cNvSpPr/>
          <p:nvPr/>
        </p:nvSpPr>
        <p:spPr>
          <a:xfrm>
            <a:off x="4680284" y="721077"/>
            <a:ext cx="4572000" cy="830997"/>
          </a:xfrm>
          <a:prstGeom prst="rect">
            <a:avLst/>
          </a:prstGeom>
        </p:spPr>
        <p:txBody>
          <a:bodyPr>
            <a:spAutoFit/>
          </a:bodyPr>
          <a:lstStyle/>
          <a:p>
            <a:r>
              <a:rPr lang="en-US" dirty="0"/>
              <a:t>Average Hourly Indoor and Outdoor Air Temperature for  Households in Tbilisi, Other Urban, and Rural Areas</a:t>
            </a:r>
          </a:p>
        </p:txBody>
      </p:sp>
      <p:graphicFrame>
        <p:nvGraphicFramePr>
          <p:cNvPr id="10" name="Chart 9">
            <a:extLst>
              <a:ext uri="{FF2B5EF4-FFF2-40B4-BE49-F238E27FC236}">
                <a16:creationId xmlns:a16="http://schemas.microsoft.com/office/drawing/2014/main" id="{02BB52AB-1263-4581-91BA-2CB4225F660C}"/>
              </a:ext>
            </a:extLst>
          </p:cNvPr>
          <p:cNvGraphicFramePr/>
          <p:nvPr/>
        </p:nvGraphicFramePr>
        <p:xfrm>
          <a:off x="347662" y="4596927"/>
          <a:ext cx="3876675" cy="2319549"/>
        </p:xfrm>
        <a:graphic>
          <a:graphicData uri="http://schemas.openxmlformats.org/drawingml/2006/chart">
            <c:chart xmlns:c="http://schemas.openxmlformats.org/drawingml/2006/chart" xmlns:r="http://schemas.openxmlformats.org/officeDocument/2006/relationships" r:id="rId4"/>
          </a:graphicData>
        </a:graphic>
      </p:graphicFrame>
      <p:sp>
        <p:nvSpPr>
          <p:cNvPr id="12" name="Speech Bubble: Rectangle 11">
            <a:extLst>
              <a:ext uri="{FF2B5EF4-FFF2-40B4-BE49-F238E27FC236}">
                <a16:creationId xmlns:a16="http://schemas.microsoft.com/office/drawing/2014/main" id="{B9DCC925-4D1B-45E3-9CD9-FE2D3CF87682}"/>
              </a:ext>
            </a:extLst>
          </p:cNvPr>
          <p:cNvSpPr/>
          <p:nvPr/>
        </p:nvSpPr>
        <p:spPr bwMode="auto">
          <a:xfrm>
            <a:off x="5133975" y="4731120"/>
            <a:ext cx="3565094" cy="1354943"/>
          </a:xfrm>
          <a:prstGeom prst="wedgeRectCallout">
            <a:avLst>
              <a:gd name="adj1" fmla="val -74871"/>
              <a:gd name="adj2" fmla="val -20747"/>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solidFill>
                  <a:srgbClr val="00589A"/>
                </a:solidFill>
              </a:rPr>
              <a:t>Average Hourly Indoor Air Temperature of Households Living in Soviet Era Apartments and Detached Homes</a:t>
            </a:r>
          </a:p>
        </p:txBody>
      </p:sp>
    </p:spTree>
    <p:extLst>
      <p:ext uri="{BB962C8B-B14F-4D97-AF65-F5344CB8AC3E}">
        <p14:creationId xmlns:p14="http://schemas.microsoft.com/office/powerpoint/2010/main" val="4066983766"/>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pdated TRE PPT with new Logo.pptx" id="{7E6A5106-0875-4EAA-ADED-F398810DD862}" vid="{9EDFCD4C-1D6E-4FD8-AE63-6EA1D25EA099}"/>
    </a:ext>
  </a:ext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pdated TRE PPT with new Logo.pptx" id="{7E6A5106-0875-4EAA-ADED-F398810DD862}" vid="{D42F63A1-DC98-4810-B1DF-62CA8C2D6C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56</TotalTime>
  <Words>1740</Words>
  <Application>Microsoft Office PowerPoint</Application>
  <PresentationFormat>On-screen Show (4:3)</PresentationFormat>
  <Paragraphs>365</Paragraphs>
  <Slides>29</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MS PGothic</vt:lpstr>
      <vt:lpstr>Andes ExtraLight</vt:lpstr>
      <vt:lpstr>Angsana New</vt:lpstr>
      <vt:lpstr>Arial</vt:lpstr>
      <vt:lpstr>Arial Bold</vt:lpstr>
      <vt:lpstr>Calibri</vt:lpstr>
      <vt:lpstr>Cordia New</vt:lpstr>
      <vt:lpstr>Sylfaen</vt:lpstr>
      <vt:lpstr>Times New Roman</vt:lpstr>
      <vt:lpstr>Trebuchet MS</vt:lpstr>
      <vt:lpstr>Wingdings</vt:lpstr>
      <vt:lpstr>2014 WB Treasury Slide Deck</vt:lpstr>
      <vt:lpstr>Full Page Interior</vt:lpstr>
      <vt:lpstr>Quantifying the Impacts of underheating in Georgia </vt:lpstr>
      <vt:lpstr>PowerPoint Presentation</vt:lpstr>
      <vt:lpstr>PowerPoint Presentation</vt:lpstr>
      <vt:lpstr>PowerPoint Presentation</vt:lpstr>
      <vt:lpstr>PowerPoint Presentation</vt:lpstr>
      <vt:lpstr>Description of Dwellings in Georgia </vt:lpstr>
      <vt:lpstr>Insulation of Dwellings</vt:lpstr>
      <vt:lpstr>PowerPoint Presentation</vt:lpstr>
      <vt:lpstr>PowerPoint Presentation</vt:lpstr>
      <vt:lpstr>PowerPoint Presentation</vt:lpstr>
      <vt:lpstr>PowerPoint Presentation</vt:lpstr>
      <vt:lpstr>PowerPoint Presentation</vt:lpstr>
      <vt:lpstr>PowerPoint Presentation</vt:lpstr>
      <vt:lpstr>Average Air Temperature Inside Classroom and Outside School Building </vt:lpstr>
      <vt:lpstr>Number of Students Wearing Coats in the Classrooms During the Winter Months </vt:lpstr>
      <vt:lpstr>PowerPoint Presentation</vt:lpstr>
      <vt:lpstr>Copying Strategy of Underheating </vt:lpstr>
      <vt:lpstr>PowerPoint Presentation</vt:lpstr>
      <vt:lpstr>Health Impacts of Cold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 of Value of Statistical Life (VSL) in Georgia in US$ 2017 </vt:lpstr>
      <vt:lpstr>Economic value of Mortality in Georgia attributable to Underheating - ~3.5% of GDP  </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potential winter indoor temperature and health benefits of home energy efficiency improvements, Georgia</dc:title>
  <dc:creator>Stephen Geoffrey Dorey</dc:creator>
  <cp:lastModifiedBy>Joseph Melitauri</cp:lastModifiedBy>
  <cp:revision>46</cp:revision>
  <cp:lastPrinted>2019-06-26T01:21:18Z</cp:lastPrinted>
  <dcterms:created xsi:type="dcterms:W3CDTF">2019-06-09T09:36:18Z</dcterms:created>
  <dcterms:modified xsi:type="dcterms:W3CDTF">2019-06-27T07:23:16Z</dcterms:modified>
</cp:coreProperties>
</file>